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35"/>
  </p:notesMasterIdLst>
  <p:sldIdLst>
    <p:sldId id="403" r:id="rId3"/>
    <p:sldId id="412" r:id="rId4"/>
    <p:sldId id="443" r:id="rId5"/>
    <p:sldId id="488" r:id="rId6"/>
    <p:sldId id="489" r:id="rId7"/>
    <p:sldId id="470" r:id="rId8"/>
    <p:sldId id="466" r:id="rId9"/>
    <p:sldId id="490" r:id="rId10"/>
    <p:sldId id="452" r:id="rId11"/>
    <p:sldId id="467" r:id="rId12"/>
    <p:sldId id="468" r:id="rId13"/>
    <p:sldId id="469" r:id="rId14"/>
    <p:sldId id="472" r:id="rId15"/>
    <p:sldId id="475" r:id="rId16"/>
    <p:sldId id="491" r:id="rId17"/>
    <p:sldId id="449" r:id="rId18"/>
    <p:sldId id="453" r:id="rId19"/>
    <p:sldId id="454" r:id="rId20"/>
    <p:sldId id="455" r:id="rId21"/>
    <p:sldId id="461" r:id="rId22"/>
    <p:sldId id="492" r:id="rId23"/>
    <p:sldId id="458" r:id="rId24"/>
    <p:sldId id="456" r:id="rId25"/>
    <p:sldId id="480" r:id="rId26"/>
    <p:sldId id="459" r:id="rId27"/>
    <p:sldId id="460" r:id="rId28"/>
    <p:sldId id="482" r:id="rId29"/>
    <p:sldId id="457" r:id="rId30"/>
    <p:sldId id="484" r:id="rId31"/>
    <p:sldId id="439" r:id="rId32"/>
    <p:sldId id="494" r:id="rId33"/>
    <p:sldId id="493" r:id="rId34"/>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C3E"/>
    <a:srgbClr val="2B16AA"/>
    <a:srgbClr val="FC4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8" autoAdjust="0"/>
    <p:restoredTop sz="68057" autoAdjust="0"/>
  </p:normalViewPr>
  <p:slideViewPr>
    <p:cSldViewPr showGuides="1">
      <p:cViewPr varScale="1">
        <p:scale>
          <a:sx n="75" d="100"/>
          <a:sy n="75" d="100"/>
        </p:scale>
        <p:origin x="-2082" y="-2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906" y="-114"/>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chemeClr val="accent1"/>
                </a:solidFill>
              </a:defRPr>
            </a:pPr>
            <a:r>
              <a:rPr lang="de-DE" dirty="0">
                <a:solidFill>
                  <a:schemeClr val="accent1"/>
                </a:solidFill>
              </a:rPr>
              <a:t>Modal </a:t>
            </a:r>
            <a:r>
              <a:rPr lang="de-DE" dirty="0" smtClean="0">
                <a:solidFill>
                  <a:schemeClr val="accent1"/>
                </a:solidFill>
              </a:rPr>
              <a:t>Split* EU-27</a:t>
            </a:r>
            <a:endParaRPr lang="de-DE" dirty="0">
              <a:solidFill>
                <a:schemeClr val="accent1"/>
              </a:solidFill>
            </a:endParaRPr>
          </a:p>
        </c:rich>
      </c:tx>
      <c:layout>
        <c:manualLayout>
          <c:xMode val="edge"/>
          <c:yMode val="edge"/>
          <c:x val="9.6329574491723136E-2"/>
          <c:y val="7.7501636819209949E-2"/>
        </c:manualLayout>
      </c:layout>
      <c:overlay val="0"/>
      <c:spPr>
        <a:noFill/>
      </c:spPr>
    </c:title>
    <c:autoTitleDeleted val="0"/>
    <c:plotArea>
      <c:layout>
        <c:manualLayout>
          <c:layoutTarget val="inner"/>
          <c:xMode val="edge"/>
          <c:yMode val="edge"/>
          <c:x val="0.31623327423877201"/>
          <c:y val="0.32029476103913851"/>
          <c:w val="0.3339589989843067"/>
          <c:h val="0.56407274987508427"/>
        </c:manualLayout>
      </c:layout>
      <c:pieChart>
        <c:varyColors val="1"/>
        <c:ser>
          <c:idx val="0"/>
          <c:order val="0"/>
          <c:tx>
            <c:strRef>
              <c:f>Sheet1!$B$1</c:f>
              <c:strCache>
                <c:ptCount val="1"/>
                <c:pt idx="0">
                  <c:v>Modal Split EU-27 2011: Binnenverkehrsträger in Millionen tkm</c:v>
                </c:pt>
              </c:strCache>
            </c:strRef>
          </c:tx>
          <c:dPt>
            <c:idx val="2"/>
            <c:bubble3D val="0"/>
          </c:dPt>
          <c:dLbls>
            <c:dLbl>
              <c:idx val="0"/>
              <c:layout>
                <c:manualLayout>
                  <c:x val="1.744250638817909E-2"/>
                  <c:y val="-0.11383328209010368"/>
                </c:manualLayout>
              </c:layout>
              <c:tx>
                <c:rich>
                  <a:bodyPr/>
                  <a:lstStyle/>
                  <a:p>
                    <a:r>
                      <a:rPr lang="en-US" sz="1600" dirty="0" smtClean="0">
                        <a:solidFill>
                          <a:schemeClr val="accent1"/>
                        </a:solidFill>
                      </a:rPr>
                      <a:t>truck</a:t>
                    </a:r>
                    <a:r>
                      <a:rPr lang="en-US" sz="1600" dirty="0">
                        <a:solidFill>
                          <a:schemeClr val="accent1"/>
                        </a:solidFill>
                      </a:rPr>
                      <a:t>
</a:t>
                    </a:r>
                    <a:r>
                      <a:rPr lang="en-US" sz="1600" dirty="0" smtClean="0">
                        <a:solidFill>
                          <a:schemeClr val="accent1"/>
                        </a:solidFill>
                      </a:rPr>
                      <a:t>74.9%</a:t>
                    </a:r>
                    <a:endParaRPr lang="en-US" sz="1600" dirty="0">
                      <a:solidFill>
                        <a:schemeClr val="accent1"/>
                      </a:solidFill>
                    </a:endParaRPr>
                  </a:p>
                </c:rich>
              </c:tx>
              <c:showLegendKey val="0"/>
              <c:showVal val="0"/>
              <c:showCatName val="1"/>
              <c:showSerName val="0"/>
              <c:showPercent val="1"/>
              <c:showBubbleSize val="0"/>
            </c:dLbl>
            <c:dLbl>
              <c:idx val="1"/>
              <c:layout>
                <c:manualLayout>
                  <c:x val="-1.8379934271497565E-2"/>
                  <c:y val="0.13446871916192318"/>
                </c:manualLayout>
              </c:layout>
              <c:tx>
                <c:rich>
                  <a:bodyPr/>
                  <a:lstStyle/>
                  <a:p>
                    <a:r>
                      <a:rPr lang="en-US" sz="1600" dirty="0" smtClean="0">
                        <a:solidFill>
                          <a:schemeClr val="accent1"/>
                        </a:solidFill>
                      </a:rPr>
                      <a:t>train</a:t>
                    </a:r>
                    <a:r>
                      <a:rPr lang="en-US" sz="1600" dirty="0">
                        <a:solidFill>
                          <a:schemeClr val="accent1"/>
                        </a:solidFill>
                      </a:rPr>
                      <a:t>
</a:t>
                    </a:r>
                    <a:r>
                      <a:rPr lang="en-US" sz="1600" dirty="0" smtClean="0">
                        <a:solidFill>
                          <a:schemeClr val="accent1"/>
                        </a:solidFill>
                      </a:rPr>
                      <a:t>18.2%</a:t>
                    </a:r>
                    <a:endParaRPr lang="en-US" sz="1600" dirty="0">
                      <a:solidFill>
                        <a:schemeClr val="accent1"/>
                      </a:solidFill>
                    </a:endParaRPr>
                  </a:p>
                </c:rich>
              </c:tx>
              <c:showLegendKey val="0"/>
              <c:showVal val="0"/>
              <c:showCatName val="1"/>
              <c:showSerName val="0"/>
              <c:showPercent val="1"/>
              <c:showBubbleSize val="0"/>
            </c:dLbl>
            <c:dLbl>
              <c:idx val="2"/>
              <c:layout>
                <c:manualLayout>
                  <c:x val="5.8205179037191586E-2"/>
                  <c:y val="1.1779375934973633E-2"/>
                </c:manualLayout>
              </c:layout>
              <c:tx>
                <c:rich>
                  <a:bodyPr/>
                  <a:lstStyle/>
                  <a:p>
                    <a:r>
                      <a:rPr lang="de-DE" sz="1600" noProof="0" dirty="0" smtClean="0">
                        <a:solidFill>
                          <a:schemeClr val="accent1"/>
                        </a:solidFill>
                        <a:latin typeface="+mn-lt"/>
                      </a:rPr>
                      <a:t>inland vessel</a:t>
                    </a:r>
                    <a:r>
                      <a:rPr lang="en-US" sz="1800" dirty="0">
                        <a:solidFill>
                          <a:schemeClr val="accent1"/>
                        </a:solidFill>
                        <a:latin typeface="+mn-lt"/>
                      </a:rPr>
                      <a:t>
</a:t>
                    </a:r>
                    <a:r>
                      <a:rPr lang="en-US" sz="1800" dirty="0" smtClean="0">
                        <a:solidFill>
                          <a:schemeClr val="accent1"/>
                        </a:solidFill>
                        <a:latin typeface="+mn-lt"/>
                      </a:rPr>
                      <a:t>6.9%</a:t>
                    </a:r>
                    <a:endParaRPr lang="en-US" sz="2800" dirty="0"/>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spPr>
    <a:ln>
      <a:noFill/>
    </a:ln>
  </c:spPr>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pPr algn="l"/>
          <a:r>
            <a:rPr lang="en-US" sz="2400" noProof="0" dirty="0" smtClean="0">
              <a:solidFill>
                <a:schemeClr val="accent1"/>
              </a:solidFill>
            </a:rPr>
            <a:t>Freight transport</a:t>
          </a:r>
        </a:p>
      </dgm:t>
    </dgm:pt>
    <dgm:pt modelId="{937F0D99-2D0E-48A6-94B9-C880850880C0}" type="parTrans" cxnId="{108E50BE-3469-439F-8FFF-017FEBDD5C74}">
      <dgm:prSet/>
      <dgm:spPr/>
      <dgm:t>
        <a:bodyPr/>
        <a:lstStyle/>
        <a:p>
          <a:pPr algn="l"/>
          <a:endParaRPr lang="de-DE"/>
        </a:p>
      </dgm:t>
    </dgm:pt>
    <dgm:pt modelId="{624E2F07-CA2B-4ED9-89E9-4ED31FD7F6BD}" type="sibTrans" cxnId="{108E50BE-3469-439F-8FFF-017FEBDD5C74}">
      <dgm:prSet/>
      <dgm:spPr/>
      <dgm:t>
        <a:bodyPr/>
        <a:lstStyle/>
        <a:p>
          <a:pPr algn="l"/>
          <a:endParaRPr lang="de-DE"/>
        </a:p>
      </dgm:t>
    </dgm:pt>
    <dgm:pt modelId="{6755B75A-DA2F-4942-9466-602DAA2B76D4}">
      <dgm:prSet custT="1"/>
      <dgm:spPr>
        <a:solidFill>
          <a:schemeClr val="accent1">
            <a:lumMod val="40000"/>
            <a:lumOff val="60000"/>
          </a:schemeClr>
        </a:solidFill>
      </dgm:spPr>
      <dgm:t>
        <a:bodyPr/>
        <a:lstStyle/>
        <a:p>
          <a:pPr algn="l"/>
          <a:r>
            <a:rPr lang="en-US" sz="2400" noProof="0" dirty="0" smtClean="0">
              <a:solidFill>
                <a:schemeClr val="accent1"/>
              </a:solidFill>
            </a:rPr>
            <a:t>Physical Internet</a:t>
          </a:r>
        </a:p>
      </dgm:t>
    </dgm:pt>
    <dgm:pt modelId="{CC8056C9-9B1F-44C8-BB32-4B1222D8CD4E}" type="sibTrans" cxnId="{6C12AAA9-A7FE-44EC-8AC9-383942F9847E}">
      <dgm:prSet/>
      <dgm:spPr/>
      <dgm:t>
        <a:bodyPr/>
        <a:lstStyle/>
        <a:p>
          <a:pPr algn="l"/>
          <a:endParaRPr lang="de-DE"/>
        </a:p>
      </dgm:t>
    </dgm:pt>
    <dgm:pt modelId="{C9E67486-D4AA-4601-A24B-52155755B0C0}" type="parTrans" cxnId="{6C12AAA9-A7FE-44EC-8AC9-383942F9847E}">
      <dgm:prSet/>
      <dgm:spPr/>
      <dgm:t>
        <a:bodyPr/>
        <a:lstStyle/>
        <a:p>
          <a:pPr algn="l"/>
          <a:endParaRPr lang="de-DE"/>
        </a:p>
      </dgm:t>
    </dgm:pt>
    <dgm:pt modelId="{F24300EC-4372-4D89-B437-9F81F6228517}">
      <dgm:prSet custT="1"/>
      <dgm:spPr>
        <a:solidFill>
          <a:schemeClr val="accent1">
            <a:lumMod val="40000"/>
            <a:lumOff val="60000"/>
          </a:schemeClr>
        </a:solidFill>
      </dgm:spPr>
      <dgm:t>
        <a:bodyPr/>
        <a:lstStyle/>
        <a:p>
          <a:pPr algn="l"/>
          <a:r>
            <a:rPr lang="en-US" sz="2400" noProof="0" dirty="0" smtClean="0">
              <a:solidFill>
                <a:schemeClr val="accent1"/>
              </a:solidFill>
            </a:rPr>
            <a:t>Multimodal transport concepts</a:t>
          </a:r>
        </a:p>
      </dgm:t>
    </dgm:pt>
    <dgm:pt modelId="{BBB9D7DD-2425-4723-8219-8DCB9AF8E441}" type="sibTrans" cxnId="{0781121C-2DD2-4939-9728-C6477965DA94}">
      <dgm:prSet/>
      <dgm:spPr/>
      <dgm:t>
        <a:bodyPr/>
        <a:lstStyle/>
        <a:p>
          <a:pPr algn="l"/>
          <a:endParaRPr lang="de-DE"/>
        </a:p>
      </dgm:t>
    </dgm:pt>
    <dgm:pt modelId="{468FF3C9-0BE5-4FF4-BE42-47AA0FABB054}" type="parTrans" cxnId="{0781121C-2DD2-4939-9728-C6477965DA94}">
      <dgm:prSet/>
      <dgm:spPr/>
      <dgm:t>
        <a:bodyPr/>
        <a:lstStyle/>
        <a:p>
          <a:pPr algn="l"/>
          <a:endParaRPr lang="de-DE"/>
        </a:p>
      </dgm:t>
    </dgm:pt>
    <dgm:pt modelId="{6294B47C-6F34-44F9-86EA-BF836310DA6A}">
      <dgm:prSet custT="1"/>
      <dgm:spPr>
        <a:solidFill>
          <a:schemeClr val="accent1">
            <a:lumMod val="40000"/>
            <a:lumOff val="60000"/>
          </a:schemeClr>
        </a:solidFill>
      </dgm:spPr>
      <dgm:t>
        <a:bodyPr/>
        <a:lstStyle/>
        <a:p>
          <a:pPr algn="l"/>
          <a:r>
            <a:rPr lang="en-US" sz="2400" noProof="0" dirty="0" smtClean="0">
              <a:solidFill>
                <a:schemeClr val="accent1"/>
              </a:solidFill>
            </a:rPr>
            <a:t>Synchromodality</a:t>
          </a:r>
        </a:p>
      </dgm:t>
    </dgm:pt>
    <dgm:pt modelId="{394E4827-0976-406B-A4E5-0BDD8106488C}" type="parTrans" cxnId="{71A150EE-1F15-4F94-A205-535C714D5F46}">
      <dgm:prSet/>
      <dgm:spPr/>
      <dgm:t>
        <a:bodyPr/>
        <a:lstStyle/>
        <a:p>
          <a:pPr algn="l"/>
          <a:endParaRPr lang="en-US"/>
        </a:p>
      </dgm:t>
    </dgm:pt>
    <dgm:pt modelId="{C1343054-4F2B-44B3-9DCC-3DB4EB1318B7}" type="sibTrans" cxnId="{71A150EE-1F15-4F94-A205-535C714D5F46}">
      <dgm:prSet/>
      <dgm:spPr/>
      <dgm:t>
        <a:bodyPr/>
        <a:lstStyle/>
        <a:p>
          <a:pPr algn="l"/>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AB399548-C0EB-4691-9CE6-7284291054B6}" type="pres">
      <dgm:prSet presAssocID="{F2941672-F5FC-4F5F-8FF3-57791CAF8C56}" presName="text_1" presStyleLbl="node1" presStyleIdx="0" presStyleCnt="4">
        <dgm:presLayoutVars>
          <dgm:bulletEnabled val="1"/>
        </dgm:presLayoutVars>
      </dgm:prSet>
      <dgm:spPr/>
      <dgm:t>
        <a:bodyPr/>
        <a:lstStyle/>
        <a:p>
          <a:endParaRPr lang="de-DE"/>
        </a:p>
      </dgm:t>
    </dgm:pt>
    <dgm:pt modelId="{0B7AF41F-095F-4954-9948-F3B9C7302B4D}" type="pres">
      <dgm:prSet presAssocID="{F2941672-F5FC-4F5F-8FF3-57791CAF8C56}" presName="accent_1" presStyleCnt="0"/>
      <dgm:spPr/>
      <dgm:t>
        <a:bodyPr/>
        <a:lstStyle/>
        <a:p>
          <a:endParaRPr lang="de-AT"/>
        </a:p>
      </dgm:t>
    </dgm:pt>
    <dgm:pt modelId="{9AF5ED78-341F-403E-97B4-875F8057A202}" type="pres">
      <dgm:prSet presAssocID="{F2941672-F5FC-4F5F-8FF3-57791CAF8C56}" presName="accentRepeatNode" presStyleLbl="solidFgAcc1" presStyleIdx="0" presStyleCnt="4"/>
      <dgm:spPr>
        <a:solidFill>
          <a:schemeClr val="accent1"/>
        </a:solidFill>
        <a:ln w="28575">
          <a:solidFill>
            <a:schemeClr val="accent1"/>
          </a:solidFill>
        </a:ln>
      </dgm:spPr>
      <dgm:t>
        <a:bodyPr/>
        <a:lstStyle/>
        <a:p>
          <a:endParaRPr lang="de-DE"/>
        </a:p>
      </dgm:t>
    </dgm:pt>
    <dgm:pt modelId="{77ECFE10-46D2-48B0-947A-2C85B551FC94}" type="pres">
      <dgm:prSet presAssocID="{F24300EC-4372-4D89-B437-9F81F6228517}" presName="text_2" presStyleLbl="node1" presStyleIdx="1" presStyleCnt="4">
        <dgm:presLayoutVars>
          <dgm:bulletEnabled val="1"/>
        </dgm:presLayoutVars>
      </dgm:prSet>
      <dgm:spPr/>
      <dgm:t>
        <a:bodyPr/>
        <a:lstStyle/>
        <a:p>
          <a:endParaRPr lang="de-DE"/>
        </a:p>
      </dgm:t>
    </dgm:pt>
    <dgm:pt modelId="{FEECF01B-4C91-4B01-BFA5-F1DFA7020B0A}" type="pres">
      <dgm:prSet presAssocID="{F24300EC-4372-4D89-B437-9F81F6228517}" presName="accent_2" presStyleCnt="0"/>
      <dgm:spPr/>
      <dgm:t>
        <a:bodyPr/>
        <a:lstStyle/>
        <a:p>
          <a:endParaRPr lang="de-AT"/>
        </a:p>
      </dgm:t>
    </dgm:pt>
    <dgm:pt modelId="{EF12B5F5-AB8A-4523-B395-C351AAF3CDFA}" type="pres">
      <dgm:prSet presAssocID="{F24300EC-4372-4D89-B437-9F81F6228517}"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AT"/>
        </a:p>
      </dgm:t>
    </dgm:pt>
    <dgm:pt modelId="{05B6BCF6-5489-475A-B5DE-FD52A369E62E}" type="pres">
      <dgm:prSet presAssocID="{6294B47C-6F34-44F9-86EA-BF836310DA6A}" presName="text_3" presStyleLbl="node1" presStyleIdx="2" presStyleCnt="4">
        <dgm:presLayoutVars>
          <dgm:bulletEnabled val="1"/>
        </dgm:presLayoutVars>
      </dgm:prSet>
      <dgm:spPr/>
      <dgm:t>
        <a:bodyPr/>
        <a:lstStyle/>
        <a:p>
          <a:endParaRPr lang="en-US"/>
        </a:p>
      </dgm:t>
    </dgm:pt>
    <dgm:pt modelId="{A8132462-2418-4DEE-B6A9-73A1604845BE}" type="pres">
      <dgm:prSet presAssocID="{6294B47C-6F34-44F9-86EA-BF836310DA6A}" presName="accent_3" presStyleCnt="0"/>
      <dgm:spPr/>
    </dgm:pt>
    <dgm:pt modelId="{A1ACB26E-8914-4628-B7B1-8FAD5ECA0557}" type="pres">
      <dgm:prSet presAssocID="{6294B47C-6F34-44F9-86EA-BF836310DA6A}" presName="accentRepeatNode" presStyleLbl="solidFgAcc1" presStyleIdx="2" presStyleCnt="4"/>
      <dgm:spPr>
        <a:solidFill>
          <a:schemeClr val="accent1">
            <a:lumMod val="40000"/>
            <a:lumOff val="60000"/>
          </a:schemeClr>
        </a:solidFill>
      </dgm:spPr>
      <dgm:t>
        <a:bodyPr/>
        <a:lstStyle/>
        <a:p>
          <a:endParaRPr lang="en-US"/>
        </a:p>
      </dgm:t>
    </dgm:pt>
    <dgm:pt modelId="{91210F3F-D8B2-42DD-8F99-15CEF9439F8A}" type="pres">
      <dgm:prSet presAssocID="{6755B75A-DA2F-4942-9466-602DAA2B76D4}" presName="text_4" presStyleLbl="node1" presStyleIdx="3" presStyleCnt="4">
        <dgm:presLayoutVars>
          <dgm:bulletEnabled val="1"/>
        </dgm:presLayoutVars>
      </dgm:prSet>
      <dgm:spPr/>
      <dgm:t>
        <a:bodyPr/>
        <a:lstStyle/>
        <a:p>
          <a:endParaRPr lang="de-DE"/>
        </a:p>
      </dgm:t>
    </dgm:pt>
    <dgm:pt modelId="{D9DCCA26-62B6-4763-8EFA-968C560C11C4}" type="pres">
      <dgm:prSet presAssocID="{6755B75A-DA2F-4942-9466-602DAA2B76D4}" presName="accent_4" presStyleCnt="0"/>
      <dgm:spPr/>
      <dgm:t>
        <a:bodyPr/>
        <a:lstStyle/>
        <a:p>
          <a:endParaRPr lang="de-AT"/>
        </a:p>
      </dgm:t>
    </dgm:pt>
    <dgm:pt modelId="{2D85C60B-45A6-47F1-BDC4-779963C33EA5}" type="pres">
      <dgm:prSet presAssocID="{6755B75A-DA2F-4942-9466-602DAA2B76D4}"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0781121C-2DD2-4939-9728-C6477965DA94}" srcId="{754914D3-2823-4D9D-9B5F-8AAE908A2791}" destId="{F24300EC-4372-4D89-B437-9F81F6228517}" srcOrd="1" destOrd="0" parTransId="{468FF3C9-0BE5-4FF4-BE42-47AA0FABB054}" sibTransId="{BBB9D7DD-2425-4723-8219-8DCB9AF8E441}"/>
    <dgm:cxn modelId="{62069531-90A3-438B-B286-89523EC17376}" type="presOf" srcId="{6755B75A-DA2F-4942-9466-602DAA2B76D4}" destId="{91210F3F-D8B2-42DD-8F99-15CEF9439F8A}" srcOrd="0" destOrd="0" presId="urn:microsoft.com/office/officeart/2008/layout/VerticalCurvedList"/>
    <dgm:cxn modelId="{B4284164-B1B1-4340-91BC-9F7ABF38DFD1}" type="presOf" srcId="{6294B47C-6F34-44F9-86EA-BF836310DA6A}" destId="{05B6BCF6-5489-475A-B5DE-FD52A369E62E}" srcOrd="0" destOrd="0" presId="urn:microsoft.com/office/officeart/2008/layout/VerticalCurvedList"/>
    <dgm:cxn modelId="{6C12AAA9-A7FE-44EC-8AC9-383942F9847E}" srcId="{754914D3-2823-4D9D-9B5F-8AAE908A2791}" destId="{6755B75A-DA2F-4942-9466-602DAA2B76D4}" srcOrd="3" destOrd="0" parTransId="{C9E67486-D4AA-4601-A24B-52155755B0C0}" sibTransId="{CC8056C9-9B1F-44C8-BB32-4B1222D8CD4E}"/>
    <dgm:cxn modelId="{5F178108-28B0-4D0E-A40B-D9522158F294}" type="presOf" srcId="{624E2F07-CA2B-4ED9-89E9-4ED31FD7F6BD}" destId="{93855F07-44CB-45DE-B464-761E63A71CD5}" srcOrd="0" destOrd="0" presId="urn:microsoft.com/office/officeart/2008/layout/VerticalCurvedList"/>
    <dgm:cxn modelId="{71A150EE-1F15-4F94-A205-535C714D5F46}" srcId="{754914D3-2823-4D9D-9B5F-8AAE908A2791}" destId="{6294B47C-6F34-44F9-86EA-BF836310DA6A}" srcOrd="2" destOrd="0" parTransId="{394E4827-0976-406B-A4E5-0BDD8106488C}" sibTransId="{C1343054-4F2B-44B3-9DCC-3DB4EB1318B7}"/>
    <dgm:cxn modelId="{207C9B12-A2B9-4997-8EC0-77A94604F224}" type="presOf" srcId="{F24300EC-4372-4D89-B437-9F81F6228517}" destId="{77ECFE10-46D2-48B0-947A-2C85B551FC94}" srcOrd="0" destOrd="0" presId="urn:microsoft.com/office/officeart/2008/layout/VerticalCurvedList"/>
    <dgm:cxn modelId="{11627207-4BE5-4A04-8368-09C67444C08B}" type="presOf" srcId="{754914D3-2823-4D9D-9B5F-8AAE908A2791}" destId="{AE6139D5-D84B-4711-8A6A-A5161E022A99}" srcOrd="0" destOrd="0" presId="urn:microsoft.com/office/officeart/2008/layout/VerticalCurvedList"/>
    <dgm:cxn modelId="{108E50BE-3469-439F-8FFF-017FEBDD5C74}" srcId="{754914D3-2823-4D9D-9B5F-8AAE908A2791}" destId="{F2941672-F5FC-4F5F-8FF3-57791CAF8C56}" srcOrd="0" destOrd="0" parTransId="{937F0D99-2D0E-48A6-94B9-C880850880C0}" sibTransId="{624E2F07-CA2B-4ED9-89E9-4ED31FD7F6BD}"/>
    <dgm:cxn modelId="{F28D9E89-3B3A-430B-9DE6-8070E23C7042}" type="presOf" srcId="{F2941672-F5FC-4F5F-8FF3-57791CAF8C56}" destId="{AB399548-C0EB-4691-9CE6-7284291054B6}" srcOrd="0" destOrd="0" presId="urn:microsoft.com/office/officeart/2008/layout/VerticalCurvedList"/>
    <dgm:cxn modelId="{F01E0634-2AE2-46B3-8DA7-D4DE40D56BF5}" type="presParOf" srcId="{AE6139D5-D84B-4711-8A6A-A5161E022A99}" destId="{00F42187-34FD-4D8B-A449-F316E9EB9AFA}" srcOrd="0" destOrd="0" presId="urn:microsoft.com/office/officeart/2008/layout/VerticalCurvedList"/>
    <dgm:cxn modelId="{88705D33-3213-46F5-8350-01673E6C0F7F}" type="presParOf" srcId="{00F42187-34FD-4D8B-A449-F316E9EB9AFA}" destId="{C168C53D-163A-4892-8EF0-B5326C3FF8C8}" srcOrd="0" destOrd="0" presId="urn:microsoft.com/office/officeart/2008/layout/VerticalCurvedList"/>
    <dgm:cxn modelId="{1E8AB01C-4380-4FC7-8A55-966A3556FB3D}" type="presParOf" srcId="{C168C53D-163A-4892-8EF0-B5326C3FF8C8}" destId="{0FAB2C97-DF89-43B9-B7B2-C745E026F562}" srcOrd="0" destOrd="0" presId="urn:microsoft.com/office/officeart/2008/layout/VerticalCurvedList"/>
    <dgm:cxn modelId="{B208E13A-2A58-4E4C-B6C4-6C3D62B54B6E}" type="presParOf" srcId="{C168C53D-163A-4892-8EF0-B5326C3FF8C8}" destId="{93855F07-44CB-45DE-B464-761E63A71CD5}" srcOrd="1" destOrd="0" presId="urn:microsoft.com/office/officeart/2008/layout/VerticalCurvedList"/>
    <dgm:cxn modelId="{F53A2473-6CD1-49E3-8990-2526FC9B1945}" type="presParOf" srcId="{C168C53D-163A-4892-8EF0-B5326C3FF8C8}" destId="{D258DE45-194F-4470-A0BE-D234AB24927B}" srcOrd="2" destOrd="0" presId="urn:microsoft.com/office/officeart/2008/layout/VerticalCurvedList"/>
    <dgm:cxn modelId="{578CB9BA-7D0A-4F31-83A7-38B2B852DE31}" type="presParOf" srcId="{C168C53D-163A-4892-8EF0-B5326C3FF8C8}" destId="{BF8CDB65-7F63-46ED-AD6F-299BB5E410A3}" srcOrd="3" destOrd="0" presId="urn:microsoft.com/office/officeart/2008/layout/VerticalCurvedList"/>
    <dgm:cxn modelId="{E6329371-2AB3-44DB-9CE2-16037CA8CB1A}" type="presParOf" srcId="{00F42187-34FD-4D8B-A449-F316E9EB9AFA}" destId="{AB399548-C0EB-4691-9CE6-7284291054B6}" srcOrd="1" destOrd="0" presId="urn:microsoft.com/office/officeart/2008/layout/VerticalCurvedList"/>
    <dgm:cxn modelId="{604CFD1A-F049-45C2-9D1A-ED7B091A1109}" type="presParOf" srcId="{00F42187-34FD-4D8B-A449-F316E9EB9AFA}" destId="{0B7AF41F-095F-4954-9948-F3B9C7302B4D}" srcOrd="2" destOrd="0" presId="urn:microsoft.com/office/officeart/2008/layout/VerticalCurvedList"/>
    <dgm:cxn modelId="{9C8054F4-58BA-4D8C-ABCE-35936129CD01}" type="presParOf" srcId="{0B7AF41F-095F-4954-9948-F3B9C7302B4D}" destId="{9AF5ED78-341F-403E-97B4-875F8057A202}" srcOrd="0" destOrd="0" presId="urn:microsoft.com/office/officeart/2008/layout/VerticalCurvedList"/>
    <dgm:cxn modelId="{137B6A0B-1BD0-4FA4-95D2-C8602071B07E}" type="presParOf" srcId="{00F42187-34FD-4D8B-A449-F316E9EB9AFA}" destId="{77ECFE10-46D2-48B0-947A-2C85B551FC94}" srcOrd="3" destOrd="0" presId="urn:microsoft.com/office/officeart/2008/layout/VerticalCurvedList"/>
    <dgm:cxn modelId="{95552932-4978-4466-8D9D-6AB63277530A}" type="presParOf" srcId="{00F42187-34FD-4D8B-A449-F316E9EB9AFA}" destId="{FEECF01B-4C91-4B01-BFA5-F1DFA7020B0A}" srcOrd="4" destOrd="0" presId="urn:microsoft.com/office/officeart/2008/layout/VerticalCurvedList"/>
    <dgm:cxn modelId="{5BDC0274-9E63-4315-933D-8F7F282BDB5A}" type="presParOf" srcId="{FEECF01B-4C91-4B01-BFA5-F1DFA7020B0A}" destId="{EF12B5F5-AB8A-4523-B395-C351AAF3CDFA}" srcOrd="0" destOrd="0" presId="urn:microsoft.com/office/officeart/2008/layout/VerticalCurvedList"/>
    <dgm:cxn modelId="{CD99D070-D73F-41BA-9395-53F7761A8AA0}" type="presParOf" srcId="{00F42187-34FD-4D8B-A449-F316E9EB9AFA}" destId="{05B6BCF6-5489-475A-B5DE-FD52A369E62E}" srcOrd="5" destOrd="0" presId="urn:microsoft.com/office/officeart/2008/layout/VerticalCurvedList"/>
    <dgm:cxn modelId="{135FA7AA-D028-45D4-B917-8B518CC50DDB}" type="presParOf" srcId="{00F42187-34FD-4D8B-A449-F316E9EB9AFA}" destId="{A8132462-2418-4DEE-B6A9-73A1604845BE}" srcOrd="6" destOrd="0" presId="urn:microsoft.com/office/officeart/2008/layout/VerticalCurvedList"/>
    <dgm:cxn modelId="{088ECD34-F960-4B19-9134-7220F639FAAA}" type="presParOf" srcId="{A8132462-2418-4DEE-B6A9-73A1604845BE}" destId="{A1ACB26E-8914-4628-B7B1-8FAD5ECA0557}" srcOrd="0" destOrd="0" presId="urn:microsoft.com/office/officeart/2008/layout/VerticalCurvedList"/>
    <dgm:cxn modelId="{E9E9DA3B-7692-47D3-BB0A-24338F07FFCF}" type="presParOf" srcId="{00F42187-34FD-4D8B-A449-F316E9EB9AFA}" destId="{91210F3F-D8B2-42DD-8F99-15CEF9439F8A}" srcOrd="7" destOrd="0" presId="urn:microsoft.com/office/officeart/2008/layout/VerticalCurvedList"/>
    <dgm:cxn modelId="{DA44B2E3-9F30-4679-A363-EACD43905463}" type="presParOf" srcId="{00F42187-34FD-4D8B-A449-F316E9EB9AFA}" destId="{D9DCCA26-62B6-4763-8EFA-968C560C11C4}" srcOrd="8" destOrd="0" presId="urn:microsoft.com/office/officeart/2008/layout/VerticalCurvedList"/>
    <dgm:cxn modelId="{3F5664C2-CD0D-41DB-8A2B-CEA850BB2E7D}" type="presParOf" srcId="{D9DCCA26-62B6-4763-8EFA-968C560C11C4}"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9D4CA-61F5-47EA-9879-BCFA75A4602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B8D0352-B708-46B8-B2C7-0300E8B1BC30}">
      <dgm:prSet phldrT="[Text]" custT="1"/>
      <dgm:spPr>
        <a:solidFill>
          <a:schemeClr val="accent1">
            <a:lumMod val="20000"/>
            <a:lumOff val="80000"/>
          </a:schemeClr>
        </a:solidFill>
      </dgm:spPr>
      <dgm:t>
        <a:bodyPr/>
        <a:lstStyle/>
        <a:p>
          <a:r>
            <a:rPr lang="en-US" sz="2000" b="1" noProof="0" dirty="0" smtClean="0"/>
            <a:t>Offered freight service</a:t>
          </a:r>
          <a:endParaRPr lang="en-US" sz="2000" b="1" noProof="0" dirty="0"/>
        </a:p>
      </dgm:t>
    </dgm:pt>
    <dgm:pt modelId="{B4A50E61-E8ED-4772-B796-90F5DC3A57C9}" type="parTrans" cxnId="{4A995358-AAEC-49A8-B3A4-21B288133044}">
      <dgm:prSet/>
      <dgm:spPr/>
      <dgm:t>
        <a:bodyPr/>
        <a:lstStyle/>
        <a:p>
          <a:endParaRPr lang="en-US"/>
        </a:p>
      </dgm:t>
    </dgm:pt>
    <dgm:pt modelId="{44EE76A2-A9D8-4BC9-B6E5-5E003FC56F25}" type="sibTrans" cxnId="{4A995358-AAEC-49A8-B3A4-21B288133044}">
      <dgm:prSet/>
      <dgm:spPr/>
      <dgm:t>
        <a:bodyPr/>
        <a:lstStyle/>
        <a:p>
          <a:endParaRPr lang="en-US"/>
        </a:p>
      </dgm:t>
    </dgm:pt>
    <dgm:pt modelId="{8441BC9F-89E0-4C29-9E07-797A016439D6}">
      <dgm:prSet phldrT="[Text]" custT="1"/>
      <dgm:spPr>
        <a:solidFill>
          <a:schemeClr val="accent1"/>
        </a:solidFill>
      </dgm:spPr>
      <dgm:t>
        <a:bodyPr/>
        <a:lstStyle/>
        <a:p>
          <a:r>
            <a:rPr lang="en-US" sz="1400" noProof="0" dirty="0" smtClean="0"/>
            <a:t>infrastructure</a:t>
          </a:r>
          <a:endParaRPr lang="en-US" sz="1400" noProof="0" dirty="0"/>
        </a:p>
      </dgm:t>
    </dgm:pt>
    <dgm:pt modelId="{F8FBC029-0445-4967-AEB7-28926BF90541}" type="parTrans" cxnId="{761531F8-4277-49DC-924D-C2D79967B193}">
      <dgm:prSet/>
      <dgm:spPr/>
      <dgm:t>
        <a:bodyPr/>
        <a:lstStyle/>
        <a:p>
          <a:endParaRPr lang="en-US"/>
        </a:p>
      </dgm:t>
    </dgm:pt>
    <dgm:pt modelId="{518391E2-D0A7-4029-B751-90D78C7FDBD5}" type="sibTrans" cxnId="{761531F8-4277-49DC-924D-C2D79967B193}">
      <dgm:prSet/>
      <dgm:spPr/>
      <dgm:t>
        <a:bodyPr/>
        <a:lstStyle/>
        <a:p>
          <a:endParaRPr lang="en-US"/>
        </a:p>
      </dgm:t>
    </dgm:pt>
    <dgm:pt modelId="{D3F99D15-E921-41CF-80A1-980C1C83AEF8}">
      <dgm:prSet phldrT="[Text]" custT="1"/>
      <dgm:spPr>
        <a:solidFill>
          <a:schemeClr val="accent1"/>
        </a:solidFill>
      </dgm:spPr>
      <dgm:t>
        <a:bodyPr/>
        <a:lstStyle/>
        <a:p>
          <a:r>
            <a:rPr lang="en-US" sz="1400" noProof="0" dirty="0" smtClean="0"/>
            <a:t>new technologies</a:t>
          </a:r>
        </a:p>
      </dgm:t>
    </dgm:pt>
    <dgm:pt modelId="{A8EED89D-1C6F-48DB-A9B0-E3DB8464D5AE}" type="parTrans" cxnId="{0B361646-D75C-4754-804C-4CB52BE0FE15}">
      <dgm:prSet/>
      <dgm:spPr/>
      <dgm:t>
        <a:bodyPr/>
        <a:lstStyle/>
        <a:p>
          <a:endParaRPr lang="en-US"/>
        </a:p>
      </dgm:t>
    </dgm:pt>
    <dgm:pt modelId="{B8F8D716-2A9F-45E8-9F28-E6FC733ED777}" type="sibTrans" cxnId="{0B361646-D75C-4754-804C-4CB52BE0FE15}">
      <dgm:prSet/>
      <dgm:spPr/>
      <dgm:t>
        <a:bodyPr/>
        <a:lstStyle/>
        <a:p>
          <a:endParaRPr lang="en-US"/>
        </a:p>
      </dgm:t>
    </dgm:pt>
    <dgm:pt modelId="{9A91997E-849F-4DF6-A95B-64E3BEF5374B}">
      <dgm:prSet phldrT="[Text]" custT="1"/>
      <dgm:spPr>
        <a:solidFill>
          <a:schemeClr val="accent1">
            <a:lumMod val="20000"/>
            <a:lumOff val="80000"/>
          </a:schemeClr>
        </a:solidFill>
      </dgm:spPr>
      <dgm:t>
        <a:bodyPr/>
        <a:lstStyle/>
        <a:p>
          <a:r>
            <a:rPr lang="en-US" sz="2000" b="1" noProof="0" dirty="0" smtClean="0"/>
            <a:t>Freight transport demand</a:t>
          </a:r>
          <a:endParaRPr lang="en-US" sz="2000" b="1" noProof="0" dirty="0"/>
        </a:p>
      </dgm:t>
    </dgm:pt>
    <dgm:pt modelId="{0B2D152C-68CB-4B76-A130-3D6A40ACB828}" type="parTrans" cxnId="{76E1A533-8818-4342-9CE1-9176A2FC0A84}">
      <dgm:prSet/>
      <dgm:spPr/>
      <dgm:t>
        <a:bodyPr/>
        <a:lstStyle/>
        <a:p>
          <a:endParaRPr lang="en-US"/>
        </a:p>
      </dgm:t>
    </dgm:pt>
    <dgm:pt modelId="{F1295815-6D34-4543-AF4E-7D345327BD12}" type="sibTrans" cxnId="{76E1A533-8818-4342-9CE1-9176A2FC0A84}">
      <dgm:prSet/>
      <dgm:spPr/>
      <dgm:t>
        <a:bodyPr/>
        <a:lstStyle/>
        <a:p>
          <a:endParaRPr lang="en-US"/>
        </a:p>
      </dgm:t>
    </dgm:pt>
    <dgm:pt modelId="{5524D799-1395-425C-BC03-8AB0EAE08681}">
      <dgm:prSet phldrT="[Text]" custT="1"/>
      <dgm:spPr>
        <a:solidFill>
          <a:schemeClr val="accent1"/>
        </a:solidFill>
      </dgm:spPr>
      <dgm:t>
        <a:bodyPr/>
        <a:lstStyle/>
        <a:p>
          <a:r>
            <a:rPr lang="en-US" sz="1400" noProof="0" dirty="0" smtClean="0"/>
            <a:t>companies </a:t>
          </a:r>
          <a:endParaRPr lang="en-US" sz="1400" noProof="0" dirty="0"/>
        </a:p>
      </dgm:t>
    </dgm:pt>
    <dgm:pt modelId="{69FD0045-B4F2-48BD-AA1B-065CA71B3DE3}" type="parTrans" cxnId="{47EBE154-F96E-4674-9921-1CB168E4D9BD}">
      <dgm:prSet/>
      <dgm:spPr/>
      <dgm:t>
        <a:bodyPr/>
        <a:lstStyle/>
        <a:p>
          <a:endParaRPr lang="en-US"/>
        </a:p>
      </dgm:t>
    </dgm:pt>
    <dgm:pt modelId="{1A79962C-D2A9-446B-9076-F0789CD18131}" type="sibTrans" cxnId="{47EBE154-F96E-4674-9921-1CB168E4D9BD}">
      <dgm:prSet/>
      <dgm:spPr/>
      <dgm:t>
        <a:bodyPr/>
        <a:lstStyle/>
        <a:p>
          <a:endParaRPr lang="en-US"/>
        </a:p>
      </dgm:t>
    </dgm:pt>
    <dgm:pt modelId="{DB214FC5-6C6C-4F70-8CBE-31A819888F36}">
      <dgm:prSet phldrT="[Text]" custT="1"/>
      <dgm:spPr>
        <a:solidFill>
          <a:schemeClr val="accent1"/>
        </a:solidFill>
      </dgm:spPr>
      <dgm:t>
        <a:bodyPr/>
        <a:lstStyle/>
        <a:p>
          <a:r>
            <a:rPr lang="en-US" sz="1400" noProof="0" dirty="0" smtClean="0"/>
            <a:t>spare capacity</a:t>
          </a:r>
          <a:endParaRPr lang="en-US" sz="1400" noProof="0" dirty="0"/>
        </a:p>
      </dgm:t>
    </dgm:pt>
    <dgm:pt modelId="{6ECE3B8F-2DD7-4120-9260-D2026D05473B}" type="parTrans" cxnId="{C7FAC48E-880F-4EAD-A89E-7212A4D603DF}">
      <dgm:prSet/>
      <dgm:spPr/>
      <dgm:t>
        <a:bodyPr/>
        <a:lstStyle/>
        <a:p>
          <a:endParaRPr lang="en-US"/>
        </a:p>
      </dgm:t>
    </dgm:pt>
    <dgm:pt modelId="{83674C5B-8B0B-44A4-9C5A-C0C5EFB28876}" type="sibTrans" cxnId="{C7FAC48E-880F-4EAD-A89E-7212A4D603DF}">
      <dgm:prSet/>
      <dgm:spPr/>
      <dgm:t>
        <a:bodyPr/>
        <a:lstStyle/>
        <a:p>
          <a:endParaRPr lang="en-US"/>
        </a:p>
      </dgm:t>
    </dgm:pt>
    <dgm:pt modelId="{C3A1D9A5-36EB-4194-8F63-13E878E3CF96}">
      <dgm:prSet phldrT="[Text]" custT="1"/>
      <dgm:spPr>
        <a:solidFill>
          <a:schemeClr val="accent1"/>
        </a:solidFill>
      </dgm:spPr>
      <dgm:t>
        <a:bodyPr/>
        <a:lstStyle/>
        <a:p>
          <a:r>
            <a:rPr lang="en-US" sz="1400" noProof="0" dirty="0" smtClean="0"/>
            <a:t>competition on market</a:t>
          </a:r>
          <a:endParaRPr lang="en-US" sz="1400" noProof="0" dirty="0"/>
        </a:p>
      </dgm:t>
    </dgm:pt>
    <dgm:pt modelId="{D622E267-93E8-44AA-86A9-37BD2A24CD4F}" type="parTrans" cxnId="{DA2F58FB-FC9A-433D-891B-4E792BFE83E0}">
      <dgm:prSet/>
      <dgm:spPr/>
      <dgm:t>
        <a:bodyPr/>
        <a:lstStyle/>
        <a:p>
          <a:endParaRPr lang="en-US"/>
        </a:p>
      </dgm:t>
    </dgm:pt>
    <dgm:pt modelId="{1B6848BD-1282-4BC5-814A-4E779E67E6D1}" type="sibTrans" cxnId="{DA2F58FB-FC9A-433D-891B-4E792BFE83E0}">
      <dgm:prSet/>
      <dgm:spPr/>
      <dgm:t>
        <a:bodyPr/>
        <a:lstStyle/>
        <a:p>
          <a:endParaRPr lang="en-US"/>
        </a:p>
      </dgm:t>
    </dgm:pt>
    <dgm:pt modelId="{EA555027-261D-422D-BD7B-9AE485236D74}">
      <dgm:prSet phldrT="[Text]" custT="1"/>
      <dgm:spPr>
        <a:solidFill>
          <a:schemeClr val="accent1"/>
        </a:solidFill>
      </dgm:spPr>
      <dgm:t>
        <a:bodyPr/>
        <a:lstStyle/>
        <a:p>
          <a:r>
            <a:rPr lang="en-US" sz="1400" noProof="0" dirty="0" smtClean="0"/>
            <a:t>distribution strategies</a:t>
          </a:r>
          <a:endParaRPr lang="en-US" sz="1400" noProof="0" dirty="0"/>
        </a:p>
      </dgm:t>
    </dgm:pt>
    <dgm:pt modelId="{FDF095CB-73FE-43D9-A7B1-50574C2817CE}" type="parTrans" cxnId="{33570EA8-A8A2-473F-8B71-E565F8A1DDE9}">
      <dgm:prSet/>
      <dgm:spPr/>
      <dgm:t>
        <a:bodyPr/>
        <a:lstStyle/>
        <a:p>
          <a:endParaRPr lang="en-US"/>
        </a:p>
      </dgm:t>
    </dgm:pt>
    <dgm:pt modelId="{8033268A-9D0F-418C-A78C-773600FD7770}" type="sibTrans" cxnId="{33570EA8-A8A2-473F-8B71-E565F8A1DDE9}">
      <dgm:prSet/>
      <dgm:spPr/>
      <dgm:t>
        <a:bodyPr/>
        <a:lstStyle/>
        <a:p>
          <a:endParaRPr lang="en-US"/>
        </a:p>
      </dgm:t>
    </dgm:pt>
    <dgm:pt modelId="{0F565FC9-5195-4CBE-A0D0-6539AE83379C}">
      <dgm:prSet phldrT="[Text]" custT="1"/>
      <dgm:spPr>
        <a:solidFill>
          <a:schemeClr val="accent1"/>
        </a:solidFill>
      </dgm:spPr>
      <dgm:t>
        <a:bodyPr/>
        <a:lstStyle/>
        <a:p>
          <a:r>
            <a:rPr lang="en-US" sz="1400" noProof="0" dirty="0" smtClean="0"/>
            <a:t>traffic distribution</a:t>
          </a:r>
          <a:endParaRPr lang="en-US" sz="1400" noProof="0" dirty="0"/>
        </a:p>
      </dgm:t>
    </dgm:pt>
    <dgm:pt modelId="{5F59B34C-E61B-459A-97FB-DE0397C1C46C}" type="parTrans" cxnId="{E9605747-94CB-47C2-A747-239B0F67C422}">
      <dgm:prSet/>
      <dgm:spPr/>
      <dgm:t>
        <a:bodyPr/>
        <a:lstStyle/>
        <a:p>
          <a:endParaRPr lang="en-US"/>
        </a:p>
      </dgm:t>
    </dgm:pt>
    <dgm:pt modelId="{A0974F6B-C224-42F7-85B3-39D95CCD830E}" type="sibTrans" cxnId="{E9605747-94CB-47C2-A747-239B0F67C422}">
      <dgm:prSet/>
      <dgm:spPr/>
      <dgm:t>
        <a:bodyPr/>
        <a:lstStyle/>
        <a:p>
          <a:endParaRPr lang="en-US"/>
        </a:p>
      </dgm:t>
    </dgm:pt>
    <dgm:pt modelId="{A1AADE06-1B52-4F8F-8B0A-7043E4C9996B}">
      <dgm:prSet phldrT="[Text]" custT="1"/>
      <dgm:spPr>
        <a:solidFill>
          <a:schemeClr val="accent1"/>
        </a:solidFill>
      </dgm:spPr>
      <dgm:t>
        <a:bodyPr/>
        <a:lstStyle/>
        <a:p>
          <a:r>
            <a:rPr lang="en-US" sz="1400" noProof="0" dirty="0" smtClean="0"/>
            <a:t>sourcing strategies</a:t>
          </a:r>
          <a:endParaRPr lang="en-US" sz="1400" noProof="0" dirty="0"/>
        </a:p>
      </dgm:t>
    </dgm:pt>
    <dgm:pt modelId="{19CF0A25-9F41-4450-8575-D2B998AB5759}" type="sibTrans" cxnId="{67427920-7ED7-425A-908C-66C92B5F8E14}">
      <dgm:prSet/>
      <dgm:spPr/>
      <dgm:t>
        <a:bodyPr/>
        <a:lstStyle/>
        <a:p>
          <a:endParaRPr lang="en-US"/>
        </a:p>
      </dgm:t>
    </dgm:pt>
    <dgm:pt modelId="{5BCE2200-2045-4274-BD4E-8783CEC75A15}" type="parTrans" cxnId="{67427920-7ED7-425A-908C-66C92B5F8E14}">
      <dgm:prSet/>
      <dgm:spPr/>
      <dgm:t>
        <a:bodyPr/>
        <a:lstStyle/>
        <a:p>
          <a:endParaRPr lang="en-US"/>
        </a:p>
      </dgm:t>
    </dgm:pt>
    <dgm:pt modelId="{6661E598-3546-48BC-BBFE-2D8F3955E2A7}" type="pres">
      <dgm:prSet presAssocID="{F4A9D4CA-61F5-47EA-9879-BCFA75A4602D}" presName="theList" presStyleCnt="0">
        <dgm:presLayoutVars>
          <dgm:dir/>
          <dgm:animLvl val="lvl"/>
          <dgm:resizeHandles val="exact"/>
        </dgm:presLayoutVars>
      </dgm:prSet>
      <dgm:spPr/>
      <dgm:t>
        <a:bodyPr/>
        <a:lstStyle/>
        <a:p>
          <a:endParaRPr lang="en-US"/>
        </a:p>
      </dgm:t>
    </dgm:pt>
    <dgm:pt modelId="{08677723-D6A6-41D8-9EAE-FDF55BE7042D}" type="pres">
      <dgm:prSet presAssocID="{7B8D0352-B708-46B8-B2C7-0300E8B1BC30}" presName="compNode" presStyleCnt="0"/>
      <dgm:spPr/>
    </dgm:pt>
    <dgm:pt modelId="{A9447870-D96B-4730-AC8B-F54358B0234B}" type="pres">
      <dgm:prSet presAssocID="{7B8D0352-B708-46B8-B2C7-0300E8B1BC30}" presName="aNode" presStyleLbl="bgShp" presStyleIdx="0" presStyleCnt="2"/>
      <dgm:spPr/>
      <dgm:t>
        <a:bodyPr/>
        <a:lstStyle/>
        <a:p>
          <a:endParaRPr lang="en-US"/>
        </a:p>
      </dgm:t>
    </dgm:pt>
    <dgm:pt modelId="{CE0F8E05-4A87-4E3A-96D2-B605B8FB9EEF}" type="pres">
      <dgm:prSet presAssocID="{7B8D0352-B708-46B8-B2C7-0300E8B1BC30}" presName="textNode" presStyleLbl="bgShp" presStyleIdx="0" presStyleCnt="2"/>
      <dgm:spPr/>
      <dgm:t>
        <a:bodyPr/>
        <a:lstStyle/>
        <a:p>
          <a:endParaRPr lang="en-US"/>
        </a:p>
      </dgm:t>
    </dgm:pt>
    <dgm:pt modelId="{C5886B6D-0477-4E5E-B7F1-6E6B2FA85F7C}" type="pres">
      <dgm:prSet presAssocID="{7B8D0352-B708-46B8-B2C7-0300E8B1BC30}" presName="compChildNode" presStyleCnt="0"/>
      <dgm:spPr/>
    </dgm:pt>
    <dgm:pt modelId="{00B77F24-B17F-4DC3-BC6D-F0C5D9DCCBFC}" type="pres">
      <dgm:prSet presAssocID="{7B8D0352-B708-46B8-B2C7-0300E8B1BC30}" presName="theInnerList" presStyleCnt="0"/>
      <dgm:spPr/>
    </dgm:pt>
    <dgm:pt modelId="{88F91FAD-C427-4646-A6C0-635C51ABB4CF}" type="pres">
      <dgm:prSet presAssocID="{8441BC9F-89E0-4C29-9E07-797A016439D6}" presName="childNode" presStyleLbl="node1" presStyleIdx="0" presStyleCnt="8">
        <dgm:presLayoutVars>
          <dgm:bulletEnabled val="1"/>
        </dgm:presLayoutVars>
      </dgm:prSet>
      <dgm:spPr/>
      <dgm:t>
        <a:bodyPr/>
        <a:lstStyle/>
        <a:p>
          <a:endParaRPr lang="en-US"/>
        </a:p>
      </dgm:t>
    </dgm:pt>
    <dgm:pt modelId="{9C6F07A9-0C15-449E-B134-DF259AE5D35E}" type="pres">
      <dgm:prSet presAssocID="{8441BC9F-89E0-4C29-9E07-797A016439D6}" presName="aSpace2" presStyleCnt="0"/>
      <dgm:spPr/>
    </dgm:pt>
    <dgm:pt modelId="{09CE868F-05D4-4935-AB51-D12575DF60BA}" type="pres">
      <dgm:prSet presAssocID="{D3F99D15-E921-41CF-80A1-980C1C83AEF8}" presName="childNode" presStyleLbl="node1" presStyleIdx="1" presStyleCnt="8">
        <dgm:presLayoutVars>
          <dgm:bulletEnabled val="1"/>
        </dgm:presLayoutVars>
      </dgm:prSet>
      <dgm:spPr/>
      <dgm:t>
        <a:bodyPr/>
        <a:lstStyle/>
        <a:p>
          <a:endParaRPr lang="en-US"/>
        </a:p>
      </dgm:t>
    </dgm:pt>
    <dgm:pt modelId="{9160FAB0-D700-4413-A226-52B94A6FE58B}" type="pres">
      <dgm:prSet presAssocID="{D3F99D15-E921-41CF-80A1-980C1C83AEF8}" presName="aSpace2" presStyleCnt="0"/>
      <dgm:spPr/>
    </dgm:pt>
    <dgm:pt modelId="{AAA17150-39A2-498B-B35D-B4170F4888F8}" type="pres">
      <dgm:prSet presAssocID="{DB214FC5-6C6C-4F70-8CBE-31A819888F36}" presName="childNode" presStyleLbl="node1" presStyleIdx="2" presStyleCnt="8">
        <dgm:presLayoutVars>
          <dgm:bulletEnabled val="1"/>
        </dgm:presLayoutVars>
      </dgm:prSet>
      <dgm:spPr/>
      <dgm:t>
        <a:bodyPr/>
        <a:lstStyle/>
        <a:p>
          <a:endParaRPr lang="en-US"/>
        </a:p>
      </dgm:t>
    </dgm:pt>
    <dgm:pt modelId="{44F5260D-C311-48D5-9349-C96DD64F486F}" type="pres">
      <dgm:prSet presAssocID="{DB214FC5-6C6C-4F70-8CBE-31A819888F36}" presName="aSpace2" presStyleCnt="0"/>
      <dgm:spPr/>
    </dgm:pt>
    <dgm:pt modelId="{2DEFD77D-543E-4866-A80A-4B6BC69A68BF}" type="pres">
      <dgm:prSet presAssocID="{C3A1D9A5-36EB-4194-8F63-13E878E3CF96}" presName="childNode" presStyleLbl="node1" presStyleIdx="3" presStyleCnt="8">
        <dgm:presLayoutVars>
          <dgm:bulletEnabled val="1"/>
        </dgm:presLayoutVars>
      </dgm:prSet>
      <dgm:spPr/>
      <dgm:t>
        <a:bodyPr/>
        <a:lstStyle/>
        <a:p>
          <a:endParaRPr lang="en-US"/>
        </a:p>
      </dgm:t>
    </dgm:pt>
    <dgm:pt modelId="{C2B054A4-5CB2-4400-9036-F141407372FE}" type="pres">
      <dgm:prSet presAssocID="{7B8D0352-B708-46B8-B2C7-0300E8B1BC30}" presName="aSpace" presStyleCnt="0"/>
      <dgm:spPr/>
    </dgm:pt>
    <dgm:pt modelId="{2E101E99-1208-49CA-94C4-E71AA2B34B45}" type="pres">
      <dgm:prSet presAssocID="{9A91997E-849F-4DF6-A95B-64E3BEF5374B}" presName="compNode" presStyleCnt="0"/>
      <dgm:spPr/>
    </dgm:pt>
    <dgm:pt modelId="{F2AD4745-2F4E-4235-A44B-5655D96347C4}" type="pres">
      <dgm:prSet presAssocID="{9A91997E-849F-4DF6-A95B-64E3BEF5374B}" presName="aNode" presStyleLbl="bgShp" presStyleIdx="1" presStyleCnt="2"/>
      <dgm:spPr/>
      <dgm:t>
        <a:bodyPr/>
        <a:lstStyle/>
        <a:p>
          <a:endParaRPr lang="en-US"/>
        </a:p>
      </dgm:t>
    </dgm:pt>
    <dgm:pt modelId="{EB85F0CA-EE1A-4B03-A8D6-F83A14392114}" type="pres">
      <dgm:prSet presAssocID="{9A91997E-849F-4DF6-A95B-64E3BEF5374B}" presName="textNode" presStyleLbl="bgShp" presStyleIdx="1" presStyleCnt="2"/>
      <dgm:spPr/>
      <dgm:t>
        <a:bodyPr/>
        <a:lstStyle/>
        <a:p>
          <a:endParaRPr lang="en-US"/>
        </a:p>
      </dgm:t>
    </dgm:pt>
    <dgm:pt modelId="{E35B3C9E-2A90-417E-8350-6919691DF7A4}" type="pres">
      <dgm:prSet presAssocID="{9A91997E-849F-4DF6-A95B-64E3BEF5374B}" presName="compChildNode" presStyleCnt="0"/>
      <dgm:spPr/>
    </dgm:pt>
    <dgm:pt modelId="{5BD6F74D-6500-4328-B497-13274AD2BE28}" type="pres">
      <dgm:prSet presAssocID="{9A91997E-849F-4DF6-A95B-64E3BEF5374B}" presName="theInnerList" presStyleCnt="0"/>
      <dgm:spPr/>
    </dgm:pt>
    <dgm:pt modelId="{9D5F99E5-4DC6-4F1C-8B5D-887881FE7343}" type="pres">
      <dgm:prSet presAssocID="{5524D799-1395-425C-BC03-8AB0EAE08681}" presName="childNode" presStyleLbl="node1" presStyleIdx="4" presStyleCnt="8">
        <dgm:presLayoutVars>
          <dgm:bulletEnabled val="1"/>
        </dgm:presLayoutVars>
      </dgm:prSet>
      <dgm:spPr/>
      <dgm:t>
        <a:bodyPr/>
        <a:lstStyle/>
        <a:p>
          <a:endParaRPr lang="en-US"/>
        </a:p>
      </dgm:t>
    </dgm:pt>
    <dgm:pt modelId="{2E3EEAAE-FF33-4910-9908-83D881FCFEAE}" type="pres">
      <dgm:prSet presAssocID="{5524D799-1395-425C-BC03-8AB0EAE08681}" presName="aSpace2" presStyleCnt="0"/>
      <dgm:spPr/>
    </dgm:pt>
    <dgm:pt modelId="{83601EBD-FAEC-4ADA-B674-BD8E5DAAE0A7}" type="pres">
      <dgm:prSet presAssocID="{A1AADE06-1B52-4F8F-8B0A-7043E4C9996B}" presName="childNode" presStyleLbl="node1" presStyleIdx="5" presStyleCnt="8">
        <dgm:presLayoutVars>
          <dgm:bulletEnabled val="1"/>
        </dgm:presLayoutVars>
      </dgm:prSet>
      <dgm:spPr/>
      <dgm:t>
        <a:bodyPr/>
        <a:lstStyle/>
        <a:p>
          <a:endParaRPr lang="en-US"/>
        </a:p>
      </dgm:t>
    </dgm:pt>
    <dgm:pt modelId="{BD5C627C-E3A0-48BB-8D64-E3B6D47431A9}" type="pres">
      <dgm:prSet presAssocID="{A1AADE06-1B52-4F8F-8B0A-7043E4C9996B}" presName="aSpace2" presStyleCnt="0"/>
      <dgm:spPr/>
    </dgm:pt>
    <dgm:pt modelId="{8D076024-742B-424B-8700-FA134EDAE0C8}" type="pres">
      <dgm:prSet presAssocID="{EA555027-261D-422D-BD7B-9AE485236D74}" presName="childNode" presStyleLbl="node1" presStyleIdx="6" presStyleCnt="8">
        <dgm:presLayoutVars>
          <dgm:bulletEnabled val="1"/>
        </dgm:presLayoutVars>
      </dgm:prSet>
      <dgm:spPr/>
      <dgm:t>
        <a:bodyPr/>
        <a:lstStyle/>
        <a:p>
          <a:endParaRPr lang="en-US"/>
        </a:p>
      </dgm:t>
    </dgm:pt>
    <dgm:pt modelId="{7329E914-BFFB-44C1-BDD7-DA04A003CEAF}" type="pres">
      <dgm:prSet presAssocID="{EA555027-261D-422D-BD7B-9AE485236D74}" presName="aSpace2" presStyleCnt="0"/>
      <dgm:spPr/>
    </dgm:pt>
    <dgm:pt modelId="{9F2F610B-1C61-4C1F-993A-37E1209AD672}" type="pres">
      <dgm:prSet presAssocID="{0F565FC9-5195-4CBE-A0D0-6539AE83379C}" presName="childNode" presStyleLbl="node1" presStyleIdx="7" presStyleCnt="8">
        <dgm:presLayoutVars>
          <dgm:bulletEnabled val="1"/>
        </dgm:presLayoutVars>
      </dgm:prSet>
      <dgm:spPr/>
      <dgm:t>
        <a:bodyPr/>
        <a:lstStyle/>
        <a:p>
          <a:endParaRPr lang="en-US"/>
        </a:p>
      </dgm:t>
    </dgm:pt>
  </dgm:ptLst>
  <dgm:cxnLst>
    <dgm:cxn modelId="{0B6CD495-3679-4570-81BA-D8051A12AA46}" type="presOf" srcId="{9A91997E-849F-4DF6-A95B-64E3BEF5374B}" destId="{EB85F0CA-EE1A-4B03-A8D6-F83A14392114}" srcOrd="1" destOrd="0" presId="urn:microsoft.com/office/officeart/2005/8/layout/lProcess2"/>
    <dgm:cxn modelId="{A8B25B9B-9CE7-4E37-AC92-F5438E77FFBA}" type="presOf" srcId="{F4A9D4CA-61F5-47EA-9879-BCFA75A4602D}" destId="{6661E598-3546-48BC-BBFE-2D8F3955E2A7}" srcOrd="0" destOrd="0" presId="urn:microsoft.com/office/officeart/2005/8/layout/lProcess2"/>
    <dgm:cxn modelId="{E9605747-94CB-47C2-A747-239B0F67C422}" srcId="{9A91997E-849F-4DF6-A95B-64E3BEF5374B}" destId="{0F565FC9-5195-4CBE-A0D0-6539AE83379C}" srcOrd="3" destOrd="0" parTransId="{5F59B34C-E61B-459A-97FB-DE0397C1C46C}" sibTransId="{A0974F6B-C224-42F7-85B3-39D95CCD830E}"/>
    <dgm:cxn modelId="{A79A958A-71C6-4026-937F-1637E3A631F7}" type="presOf" srcId="{8441BC9F-89E0-4C29-9E07-797A016439D6}" destId="{88F91FAD-C427-4646-A6C0-635C51ABB4CF}" srcOrd="0" destOrd="0" presId="urn:microsoft.com/office/officeart/2005/8/layout/lProcess2"/>
    <dgm:cxn modelId="{02663CCE-0CB4-4D7C-B2CF-394DFE6028EA}" type="presOf" srcId="{5524D799-1395-425C-BC03-8AB0EAE08681}" destId="{9D5F99E5-4DC6-4F1C-8B5D-887881FE7343}" srcOrd="0" destOrd="0" presId="urn:microsoft.com/office/officeart/2005/8/layout/lProcess2"/>
    <dgm:cxn modelId="{33570EA8-A8A2-473F-8B71-E565F8A1DDE9}" srcId="{9A91997E-849F-4DF6-A95B-64E3BEF5374B}" destId="{EA555027-261D-422D-BD7B-9AE485236D74}" srcOrd="2" destOrd="0" parTransId="{FDF095CB-73FE-43D9-A7B1-50574C2817CE}" sibTransId="{8033268A-9D0F-418C-A78C-773600FD7770}"/>
    <dgm:cxn modelId="{C7C7F231-D27E-4E75-84DB-EB17D98ABBA0}" type="presOf" srcId="{D3F99D15-E921-41CF-80A1-980C1C83AEF8}" destId="{09CE868F-05D4-4935-AB51-D12575DF60BA}" srcOrd="0" destOrd="0" presId="urn:microsoft.com/office/officeart/2005/8/layout/lProcess2"/>
    <dgm:cxn modelId="{7AB6D6A2-D0BC-413D-902F-3F51D24129B0}" type="presOf" srcId="{C3A1D9A5-36EB-4194-8F63-13E878E3CF96}" destId="{2DEFD77D-543E-4866-A80A-4B6BC69A68BF}" srcOrd="0" destOrd="0" presId="urn:microsoft.com/office/officeart/2005/8/layout/lProcess2"/>
    <dgm:cxn modelId="{C39F0D62-AA70-4EB3-BD18-E517A6AC41A3}" type="presOf" srcId="{A1AADE06-1B52-4F8F-8B0A-7043E4C9996B}" destId="{83601EBD-FAEC-4ADA-B674-BD8E5DAAE0A7}" srcOrd="0" destOrd="0" presId="urn:microsoft.com/office/officeart/2005/8/layout/lProcess2"/>
    <dgm:cxn modelId="{47EBE154-F96E-4674-9921-1CB168E4D9BD}" srcId="{9A91997E-849F-4DF6-A95B-64E3BEF5374B}" destId="{5524D799-1395-425C-BC03-8AB0EAE08681}" srcOrd="0" destOrd="0" parTransId="{69FD0045-B4F2-48BD-AA1B-065CA71B3DE3}" sibTransId="{1A79962C-D2A9-446B-9076-F0789CD18131}"/>
    <dgm:cxn modelId="{4A995358-AAEC-49A8-B3A4-21B288133044}" srcId="{F4A9D4CA-61F5-47EA-9879-BCFA75A4602D}" destId="{7B8D0352-B708-46B8-B2C7-0300E8B1BC30}" srcOrd="0" destOrd="0" parTransId="{B4A50E61-E8ED-4772-B796-90F5DC3A57C9}" sibTransId="{44EE76A2-A9D8-4BC9-B6E5-5E003FC56F25}"/>
    <dgm:cxn modelId="{761531F8-4277-49DC-924D-C2D79967B193}" srcId="{7B8D0352-B708-46B8-B2C7-0300E8B1BC30}" destId="{8441BC9F-89E0-4C29-9E07-797A016439D6}" srcOrd="0" destOrd="0" parTransId="{F8FBC029-0445-4967-AEB7-28926BF90541}" sibTransId="{518391E2-D0A7-4029-B751-90D78C7FDBD5}"/>
    <dgm:cxn modelId="{7A2E4A08-8252-4173-AEAD-433A9A522021}" type="presOf" srcId="{9A91997E-849F-4DF6-A95B-64E3BEF5374B}" destId="{F2AD4745-2F4E-4235-A44B-5655D96347C4}" srcOrd="0" destOrd="0" presId="urn:microsoft.com/office/officeart/2005/8/layout/lProcess2"/>
    <dgm:cxn modelId="{76E1A533-8818-4342-9CE1-9176A2FC0A84}" srcId="{F4A9D4CA-61F5-47EA-9879-BCFA75A4602D}" destId="{9A91997E-849F-4DF6-A95B-64E3BEF5374B}" srcOrd="1" destOrd="0" parTransId="{0B2D152C-68CB-4B76-A130-3D6A40ACB828}" sibTransId="{F1295815-6D34-4543-AF4E-7D345327BD12}"/>
    <dgm:cxn modelId="{0B361646-D75C-4754-804C-4CB52BE0FE15}" srcId="{7B8D0352-B708-46B8-B2C7-0300E8B1BC30}" destId="{D3F99D15-E921-41CF-80A1-980C1C83AEF8}" srcOrd="1" destOrd="0" parTransId="{A8EED89D-1C6F-48DB-A9B0-E3DB8464D5AE}" sibTransId="{B8F8D716-2A9F-45E8-9F28-E6FC733ED777}"/>
    <dgm:cxn modelId="{67427920-7ED7-425A-908C-66C92B5F8E14}" srcId="{9A91997E-849F-4DF6-A95B-64E3BEF5374B}" destId="{A1AADE06-1B52-4F8F-8B0A-7043E4C9996B}" srcOrd="1" destOrd="0" parTransId="{5BCE2200-2045-4274-BD4E-8783CEC75A15}" sibTransId="{19CF0A25-9F41-4450-8575-D2B998AB5759}"/>
    <dgm:cxn modelId="{36220EBE-C74A-454A-AC51-E4A0D09BBA8B}" type="presOf" srcId="{EA555027-261D-422D-BD7B-9AE485236D74}" destId="{8D076024-742B-424B-8700-FA134EDAE0C8}" srcOrd="0" destOrd="0" presId="urn:microsoft.com/office/officeart/2005/8/layout/lProcess2"/>
    <dgm:cxn modelId="{C71EF2EF-BAAA-4AA2-A9BB-0C0240687358}" type="presOf" srcId="{7B8D0352-B708-46B8-B2C7-0300E8B1BC30}" destId="{CE0F8E05-4A87-4E3A-96D2-B605B8FB9EEF}" srcOrd="1" destOrd="0" presId="urn:microsoft.com/office/officeart/2005/8/layout/lProcess2"/>
    <dgm:cxn modelId="{C7FAC48E-880F-4EAD-A89E-7212A4D603DF}" srcId="{7B8D0352-B708-46B8-B2C7-0300E8B1BC30}" destId="{DB214FC5-6C6C-4F70-8CBE-31A819888F36}" srcOrd="2" destOrd="0" parTransId="{6ECE3B8F-2DD7-4120-9260-D2026D05473B}" sibTransId="{83674C5B-8B0B-44A4-9C5A-C0C5EFB28876}"/>
    <dgm:cxn modelId="{AFB43A53-1DD3-46DC-9B03-D39B99F40A92}" type="presOf" srcId="{7B8D0352-B708-46B8-B2C7-0300E8B1BC30}" destId="{A9447870-D96B-4730-AC8B-F54358B0234B}" srcOrd="0" destOrd="0" presId="urn:microsoft.com/office/officeart/2005/8/layout/lProcess2"/>
    <dgm:cxn modelId="{2296C566-A103-4B34-9990-FB1CCE9E10DC}" type="presOf" srcId="{DB214FC5-6C6C-4F70-8CBE-31A819888F36}" destId="{AAA17150-39A2-498B-B35D-B4170F4888F8}" srcOrd="0" destOrd="0" presId="urn:microsoft.com/office/officeart/2005/8/layout/lProcess2"/>
    <dgm:cxn modelId="{DA2F58FB-FC9A-433D-891B-4E792BFE83E0}" srcId="{7B8D0352-B708-46B8-B2C7-0300E8B1BC30}" destId="{C3A1D9A5-36EB-4194-8F63-13E878E3CF96}" srcOrd="3" destOrd="0" parTransId="{D622E267-93E8-44AA-86A9-37BD2A24CD4F}" sibTransId="{1B6848BD-1282-4BC5-814A-4E779E67E6D1}"/>
    <dgm:cxn modelId="{D179B903-3A3E-4491-B992-3C9B90A80D87}" type="presOf" srcId="{0F565FC9-5195-4CBE-A0D0-6539AE83379C}" destId="{9F2F610B-1C61-4C1F-993A-37E1209AD672}" srcOrd="0" destOrd="0" presId="urn:microsoft.com/office/officeart/2005/8/layout/lProcess2"/>
    <dgm:cxn modelId="{9DF0A565-EF05-4548-AD16-4B6B19FC8DBD}" type="presParOf" srcId="{6661E598-3546-48BC-BBFE-2D8F3955E2A7}" destId="{08677723-D6A6-41D8-9EAE-FDF55BE7042D}" srcOrd="0" destOrd="0" presId="urn:microsoft.com/office/officeart/2005/8/layout/lProcess2"/>
    <dgm:cxn modelId="{3AF9F6BA-2F66-408E-9E9C-2F7EADCFACAB}" type="presParOf" srcId="{08677723-D6A6-41D8-9EAE-FDF55BE7042D}" destId="{A9447870-D96B-4730-AC8B-F54358B0234B}" srcOrd="0" destOrd="0" presId="urn:microsoft.com/office/officeart/2005/8/layout/lProcess2"/>
    <dgm:cxn modelId="{F4DA69C3-2D4E-4AA6-98DD-76939256C023}" type="presParOf" srcId="{08677723-D6A6-41D8-9EAE-FDF55BE7042D}" destId="{CE0F8E05-4A87-4E3A-96D2-B605B8FB9EEF}" srcOrd="1" destOrd="0" presId="urn:microsoft.com/office/officeart/2005/8/layout/lProcess2"/>
    <dgm:cxn modelId="{5765B0DD-E0C4-4A14-BE84-17BF47486FE5}" type="presParOf" srcId="{08677723-D6A6-41D8-9EAE-FDF55BE7042D}" destId="{C5886B6D-0477-4E5E-B7F1-6E6B2FA85F7C}" srcOrd="2" destOrd="0" presId="urn:microsoft.com/office/officeart/2005/8/layout/lProcess2"/>
    <dgm:cxn modelId="{9C5FAF49-58A6-463F-909C-3CD10142F385}" type="presParOf" srcId="{C5886B6D-0477-4E5E-B7F1-6E6B2FA85F7C}" destId="{00B77F24-B17F-4DC3-BC6D-F0C5D9DCCBFC}" srcOrd="0" destOrd="0" presId="urn:microsoft.com/office/officeart/2005/8/layout/lProcess2"/>
    <dgm:cxn modelId="{53AB0BB3-B75A-45AE-ACDB-CD0A0693EAFA}" type="presParOf" srcId="{00B77F24-B17F-4DC3-BC6D-F0C5D9DCCBFC}" destId="{88F91FAD-C427-4646-A6C0-635C51ABB4CF}" srcOrd="0" destOrd="0" presId="urn:microsoft.com/office/officeart/2005/8/layout/lProcess2"/>
    <dgm:cxn modelId="{9CA8B5FE-6F86-4313-B2E3-A522C0A1A595}" type="presParOf" srcId="{00B77F24-B17F-4DC3-BC6D-F0C5D9DCCBFC}" destId="{9C6F07A9-0C15-449E-B134-DF259AE5D35E}" srcOrd="1" destOrd="0" presId="urn:microsoft.com/office/officeart/2005/8/layout/lProcess2"/>
    <dgm:cxn modelId="{467BCF5B-44B1-4992-BF88-666DE3372DE3}" type="presParOf" srcId="{00B77F24-B17F-4DC3-BC6D-F0C5D9DCCBFC}" destId="{09CE868F-05D4-4935-AB51-D12575DF60BA}" srcOrd="2" destOrd="0" presId="urn:microsoft.com/office/officeart/2005/8/layout/lProcess2"/>
    <dgm:cxn modelId="{ABAB7C25-2D82-455E-914C-1082C08A9DBB}" type="presParOf" srcId="{00B77F24-B17F-4DC3-BC6D-F0C5D9DCCBFC}" destId="{9160FAB0-D700-4413-A226-52B94A6FE58B}" srcOrd="3" destOrd="0" presId="urn:microsoft.com/office/officeart/2005/8/layout/lProcess2"/>
    <dgm:cxn modelId="{CAA1E598-842B-468D-96B9-3F10F21F13E4}" type="presParOf" srcId="{00B77F24-B17F-4DC3-BC6D-F0C5D9DCCBFC}" destId="{AAA17150-39A2-498B-B35D-B4170F4888F8}" srcOrd="4" destOrd="0" presId="urn:microsoft.com/office/officeart/2005/8/layout/lProcess2"/>
    <dgm:cxn modelId="{46A99D0B-3249-4B90-9FEC-6D349CB5B442}" type="presParOf" srcId="{00B77F24-B17F-4DC3-BC6D-F0C5D9DCCBFC}" destId="{44F5260D-C311-48D5-9349-C96DD64F486F}" srcOrd="5" destOrd="0" presId="urn:microsoft.com/office/officeart/2005/8/layout/lProcess2"/>
    <dgm:cxn modelId="{C7FB5688-6A0E-45D3-B443-37645E7BA882}" type="presParOf" srcId="{00B77F24-B17F-4DC3-BC6D-F0C5D9DCCBFC}" destId="{2DEFD77D-543E-4866-A80A-4B6BC69A68BF}" srcOrd="6" destOrd="0" presId="urn:microsoft.com/office/officeart/2005/8/layout/lProcess2"/>
    <dgm:cxn modelId="{88092B8A-68F9-41AA-8C21-C0D3D8BBAC3C}" type="presParOf" srcId="{6661E598-3546-48BC-BBFE-2D8F3955E2A7}" destId="{C2B054A4-5CB2-4400-9036-F141407372FE}" srcOrd="1" destOrd="0" presId="urn:microsoft.com/office/officeart/2005/8/layout/lProcess2"/>
    <dgm:cxn modelId="{3C4439ED-41D9-4183-B622-90E503067917}" type="presParOf" srcId="{6661E598-3546-48BC-BBFE-2D8F3955E2A7}" destId="{2E101E99-1208-49CA-94C4-E71AA2B34B45}" srcOrd="2" destOrd="0" presId="urn:microsoft.com/office/officeart/2005/8/layout/lProcess2"/>
    <dgm:cxn modelId="{EE403B12-50A9-4D57-B9CE-30B2378CF9BB}" type="presParOf" srcId="{2E101E99-1208-49CA-94C4-E71AA2B34B45}" destId="{F2AD4745-2F4E-4235-A44B-5655D96347C4}" srcOrd="0" destOrd="0" presId="urn:microsoft.com/office/officeart/2005/8/layout/lProcess2"/>
    <dgm:cxn modelId="{774F8C06-32C8-4A9C-84E3-C82765F2D0B1}" type="presParOf" srcId="{2E101E99-1208-49CA-94C4-E71AA2B34B45}" destId="{EB85F0CA-EE1A-4B03-A8D6-F83A14392114}" srcOrd="1" destOrd="0" presId="urn:microsoft.com/office/officeart/2005/8/layout/lProcess2"/>
    <dgm:cxn modelId="{4AE418EE-F4BA-4DC7-AC63-C0EC1D3379E0}" type="presParOf" srcId="{2E101E99-1208-49CA-94C4-E71AA2B34B45}" destId="{E35B3C9E-2A90-417E-8350-6919691DF7A4}" srcOrd="2" destOrd="0" presId="urn:microsoft.com/office/officeart/2005/8/layout/lProcess2"/>
    <dgm:cxn modelId="{D8D14B2C-D592-4A6F-A736-BD36EB6AB0B5}" type="presParOf" srcId="{E35B3C9E-2A90-417E-8350-6919691DF7A4}" destId="{5BD6F74D-6500-4328-B497-13274AD2BE28}" srcOrd="0" destOrd="0" presId="urn:microsoft.com/office/officeart/2005/8/layout/lProcess2"/>
    <dgm:cxn modelId="{A4E81915-9CF1-4737-8910-BB9848D29FDE}" type="presParOf" srcId="{5BD6F74D-6500-4328-B497-13274AD2BE28}" destId="{9D5F99E5-4DC6-4F1C-8B5D-887881FE7343}" srcOrd="0" destOrd="0" presId="urn:microsoft.com/office/officeart/2005/8/layout/lProcess2"/>
    <dgm:cxn modelId="{6257BFCB-4515-45FB-8CCB-E9F62F335921}" type="presParOf" srcId="{5BD6F74D-6500-4328-B497-13274AD2BE28}" destId="{2E3EEAAE-FF33-4910-9908-83D881FCFEAE}" srcOrd="1" destOrd="0" presId="urn:microsoft.com/office/officeart/2005/8/layout/lProcess2"/>
    <dgm:cxn modelId="{D7E3D297-5278-4EC5-AF9E-A72ECF32ECCA}" type="presParOf" srcId="{5BD6F74D-6500-4328-B497-13274AD2BE28}" destId="{83601EBD-FAEC-4ADA-B674-BD8E5DAAE0A7}" srcOrd="2" destOrd="0" presId="urn:microsoft.com/office/officeart/2005/8/layout/lProcess2"/>
    <dgm:cxn modelId="{2DA45822-8B25-47CE-B8AB-0DF69B00A64C}" type="presParOf" srcId="{5BD6F74D-6500-4328-B497-13274AD2BE28}" destId="{BD5C627C-E3A0-48BB-8D64-E3B6D47431A9}" srcOrd="3" destOrd="0" presId="urn:microsoft.com/office/officeart/2005/8/layout/lProcess2"/>
    <dgm:cxn modelId="{65C63788-A333-42C6-BB13-2BBF75BF9EC8}" type="presParOf" srcId="{5BD6F74D-6500-4328-B497-13274AD2BE28}" destId="{8D076024-742B-424B-8700-FA134EDAE0C8}" srcOrd="4" destOrd="0" presId="urn:microsoft.com/office/officeart/2005/8/layout/lProcess2"/>
    <dgm:cxn modelId="{5AF05921-30C3-4D35-91E7-546331A024A7}" type="presParOf" srcId="{5BD6F74D-6500-4328-B497-13274AD2BE28}" destId="{7329E914-BFFB-44C1-BDD7-DA04A003CEAF}" srcOrd="5" destOrd="0" presId="urn:microsoft.com/office/officeart/2005/8/layout/lProcess2"/>
    <dgm:cxn modelId="{B2BEE6A0-E9F0-4681-A35A-3BA0C700EDCA}" type="presParOf" srcId="{5BD6F74D-6500-4328-B497-13274AD2BE28}" destId="{9F2F610B-1C61-4C1F-993A-37E1209AD67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F3080-721E-4B3E-9BF2-63E3160487C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1145A5A-E69F-48A7-8E4F-D0C80051C502}">
      <dgm:prSet phldrT="[Text]"/>
      <dgm:spPr>
        <a:ln>
          <a:solidFill>
            <a:schemeClr val="accent1"/>
          </a:solidFill>
        </a:ln>
      </dgm:spPr>
      <dgm:t>
        <a:bodyPr/>
        <a:lstStyle/>
        <a:p>
          <a:r>
            <a:rPr lang="en-US" noProof="0" dirty="0" smtClean="0"/>
            <a:t>logistic</a:t>
          </a:r>
          <a:endParaRPr lang="en-US" noProof="0" dirty="0"/>
        </a:p>
      </dgm:t>
    </dgm:pt>
    <dgm:pt modelId="{C59FC285-994C-49D3-93E3-26DAC11B1A25}" type="parTrans" cxnId="{89E21C69-699C-4E5A-B3AF-B9AEF052978D}">
      <dgm:prSet/>
      <dgm:spPr/>
      <dgm:t>
        <a:bodyPr/>
        <a:lstStyle/>
        <a:p>
          <a:endParaRPr lang="en-US"/>
        </a:p>
      </dgm:t>
    </dgm:pt>
    <dgm:pt modelId="{7530C2B6-EFFC-4B35-97DF-F5B18CFCE816}" type="sibTrans" cxnId="{89E21C69-699C-4E5A-B3AF-B9AEF052978D}">
      <dgm:prSet/>
      <dgm:spPr/>
      <dgm:t>
        <a:bodyPr/>
        <a:lstStyle/>
        <a:p>
          <a:endParaRPr lang="en-US"/>
        </a:p>
      </dgm:t>
    </dgm:pt>
    <dgm:pt modelId="{CD3DFDD0-CD0E-4449-9FCA-5F417CCD39F6}">
      <dgm:prSet phldrT="[Text]" custT="1"/>
      <dgm:spPr>
        <a:ln>
          <a:solidFill>
            <a:schemeClr val="accent1"/>
          </a:solidFill>
        </a:ln>
      </dgm:spPr>
      <dgm:t>
        <a:bodyPr/>
        <a:lstStyle/>
        <a:p>
          <a:r>
            <a:rPr lang="en-US" sz="1400" noProof="0" dirty="0" smtClean="0"/>
            <a:t>safety</a:t>
          </a:r>
          <a:endParaRPr lang="en-US" sz="1400" noProof="0" dirty="0"/>
        </a:p>
      </dgm:t>
    </dgm:pt>
    <dgm:pt modelId="{D378D21A-D920-489B-8B71-A1ADB8C6B555}" type="parTrans" cxnId="{144D2CBC-AD2B-4281-9060-A8E854E72425}">
      <dgm:prSet/>
      <dgm:spPr>
        <a:ln>
          <a:solidFill>
            <a:schemeClr val="accent1"/>
          </a:solidFill>
        </a:ln>
      </dgm:spPr>
      <dgm:t>
        <a:bodyPr/>
        <a:lstStyle/>
        <a:p>
          <a:endParaRPr lang="en-US" dirty="0"/>
        </a:p>
      </dgm:t>
    </dgm:pt>
    <dgm:pt modelId="{23095FE8-2B08-4B0C-86C1-50FFC4F6AF65}" type="sibTrans" cxnId="{144D2CBC-AD2B-4281-9060-A8E854E72425}">
      <dgm:prSet/>
      <dgm:spPr/>
      <dgm:t>
        <a:bodyPr/>
        <a:lstStyle/>
        <a:p>
          <a:endParaRPr lang="en-US"/>
        </a:p>
      </dgm:t>
    </dgm:pt>
    <dgm:pt modelId="{CB1DDBF7-C612-42A3-BF9A-FADA3256260E}">
      <dgm:prSet phldrT="[Text]" custT="1"/>
      <dgm:spPr>
        <a:ln>
          <a:solidFill>
            <a:schemeClr val="accent1"/>
          </a:solidFill>
        </a:ln>
      </dgm:spPr>
      <dgm:t>
        <a:bodyPr/>
        <a:lstStyle/>
        <a:p>
          <a:r>
            <a:rPr lang="en-US" sz="1400" noProof="0" dirty="0" smtClean="0"/>
            <a:t>Climate</a:t>
          </a:r>
        </a:p>
        <a:p>
          <a:r>
            <a:rPr lang="en-US" sz="1400" noProof="0" dirty="0" smtClean="0"/>
            <a:t>change</a:t>
          </a:r>
          <a:endParaRPr lang="en-US" sz="1400" noProof="0" dirty="0"/>
        </a:p>
      </dgm:t>
    </dgm:pt>
    <dgm:pt modelId="{463FB5A1-CE63-4592-8480-A22EFC4B3A6D}" type="parTrans" cxnId="{BB77F193-4F48-4ABA-A070-A667D73B75CD}">
      <dgm:prSet/>
      <dgm:spPr>
        <a:ln>
          <a:solidFill>
            <a:schemeClr val="accent1"/>
          </a:solidFill>
        </a:ln>
      </dgm:spPr>
      <dgm:t>
        <a:bodyPr/>
        <a:lstStyle/>
        <a:p>
          <a:endParaRPr lang="en-US" dirty="0"/>
        </a:p>
      </dgm:t>
    </dgm:pt>
    <dgm:pt modelId="{825A90DC-BDC1-4BB3-9F71-DA54C9E1005D}" type="sibTrans" cxnId="{BB77F193-4F48-4ABA-A070-A667D73B75CD}">
      <dgm:prSet/>
      <dgm:spPr/>
      <dgm:t>
        <a:bodyPr/>
        <a:lstStyle/>
        <a:p>
          <a:endParaRPr lang="en-US"/>
        </a:p>
      </dgm:t>
    </dgm:pt>
    <dgm:pt modelId="{2B0BDE9B-B531-404E-A67F-E5690A770E05}">
      <dgm:prSet phldrT="[Text]" custT="1"/>
      <dgm:spPr>
        <a:ln>
          <a:solidFill>
            <a:schemeClr val="accent1"/>
          </a:solidFill>
        </a:ln>
      </dgm:spPr>
      <dgm:t>
        <a:bodyPr/>
        <a:lstStyle/>
        <a:p>
          <a:r>
            <a:rPr lang="en-US" sz="1400" noProof="0" dirty="0" smtClean="0"/>
            <a:t>urbanization</a:t>
          </a:r>
          <a:endParaRPr lang="en-US" sz="1400" noProof="0" dirty="0"/>
        </a:p>
      </dgm:t>
    </dgm:pt>
    <dgm:pt modelId="{DB3AB34B-A45E-46DB-948C-A7311279961F}" type="parTrans" cxnId="{F6527B47-744F-4FAA-B0B9-156107B55FEB}">
      <dgm:prSet/>
      <dgm:spPr>
        <a:ln>
          <a:solidFill>
            <a:schemeClr val="accent1"/>
          </a:solidFill>
        </a:ln>
      </dgm:spPr>
      <dgm:t>
        <a:bodyPr/>
        <a:lstStyle/>
        <a:p>
          <a:endParaRPr lang="en-US" dirty="0"/>
        </a:p>
      </dgm:t>
    </dgm:pt>
    <dgm:pt modelId="{3500D948-A1CF-4AE3-8CD1-35DE7728B95B}" type="sibTrans" cxnId="{F6527B47-744F-4FAA-B0B9-156107B55FEB}">
      <dgm:prSet/>
      <dgm:spPr/>
      <dgm:t>
        <a:bodyPr/>
        <a:lstStyle/>
        <a:p>
          <a:endParaRPr lang="en-US"/>
        </a:p>
      </dgm:t>
    </dgm:pt>
    <dgm:pt modelId="{8C2604A5-B8FD-414C-A7F6-1239AD188A4B}">
      <dgm:prSet phldrT="[Text]" custT="1"/>
      <dgm:spPr>
        <a:ln>
          <a:solidFill>
            <a:schemeClr val="accent1"/>
          </a:solidFill>
        </a:ln>
      </dgm:spPr>
      <dgm:t>
        <a:bodyPr/>
        <a:lstStyle/>
        <a:p>
          <a:r>
            <a:rPr lang="en-US" sz="1400" noProof="0" dirty="0" smtClean="0"/>
            <a:t>E-commerce</a:t>
          </a:r>
          <a:endParaRPr lang="en-US" sz="1400" noProof="0" dirty="0"/>
        </a:p>
      </dgm:t>
    </dgm:pt>
    <dgm:pt modelId="{70D439A8-6B7F-460E-8554-5E785F50CDC7}" type="parTrans" cxnId="{6DE5D3D0-3B14-4DF7-B2E2-0298AA804386}">
      <dgm:prSet/>
      <dgm:spPr>
        <a:ln>
          <a:solidFill>
            <a:schemeClr val="accent1"/>
          </a:solidFill>
        </a:ln>
      </dgm:spPr>
      <dgm:t>
        <a:bodyPr/>
        <a:lstStyle/>
        <a:p>
          <a:endParaRPr lang="en-US" dirty="0"/>
        </a:p>
      </dgm:t>
    </dgm:pt>
    <dgm:pt modelId="{CDD41706-4F29-42AA-8D59-2A72ACA9080E}" type="sibTrans" cxnId="{6DE5D3D0-3B14-4DF7-B2E2-0298AA804386}">
      <dgm:prSet/>
      <dgm:spPr/>
      <dgm:t>
        <a:bodyPr/>
        <a:lstStyle/>
        <a:p>
          <a:endParaRPr lang="en-US"/>
        </a:p>
      </dgm:t>
    </dgm:pt>
    <dgm:pt modelId="{AD8C9805-7FC6-4500-A650-18943DA00CCA}">
      <dgm:prSet phldrT="[Text]" custT="1"/>
      <dgm:spPr>
        <a:ln>
          <a:solidFill>
            <a:schemeClr val="accent1"/>
          </a:solidFill>
        </a:ln>
      </dgm:spPr>
      <dgm:t>
        <a:bodyPr/>
        <a:lstStyle/>
        <a:p>
          <a:r>
            <a:rPr lang="en-US" sz="1400" noProof="0" dirty="0" smtClean="0"/>
            <a:t>digitalization</a:t>
          </a:r>
          <a:endParaRPr lang="en-US" sz="1400" noProof="0" dirty="0"/>
        </a:p>
      </dgm:t>
    </dgm:pt>
    <dgm:pt modelId="{9B848672-F503-4F35-BC06-052FAE5DE67D}" type="parTrans" cxnId="{E344BBC9-AD71-4FCD-A327-D4A340BFBC4E}">
      <dgm:prSet/>
      <dgm:spPr>
        <a:ln>
          <a:solidFill>
            <a:schemeClr val="accent1"/>
          </a:solidFill>
        </a:ln>
      </dgm:spPr>
      <dgm:t>
        <a:bodyPr/>
        <a:lstStyle/>
        <a:p>
          <a:endParaRPr lang="en-US" dirty="0"/>
        </a:p>
      </dgm:t>
    </dgm:pt>
    <dgm:pt modelId="{B4F6C133-2B32-4CF6-9A66-BAA7D9D51DBD}" type="sibTrans" cxnId="{E344BBC9-AD71-4FCD-A327-D4A340BFBC4E}">
      <dgm:prSet/>
      <dgm:spPr/>
      <dgm:t>
        <a:bodyPr/>
        <a:lstStyle/>
        <a:p>
          <a:endParaRPr lang="en-US"/>
        </a:p>
      </dgm:t>
    </dgm:pt>
    <dgm:pt modelId="{F565CC60-001D-471F-ACC0-30D60A176CE1}">
      <dgm:prSet phldrT="[Text]" custT="1"/>
      <dgm:spPr>
        <a:ln>
          <a:solidFill>
            <a:schemeClr val="accent1"/>
          </a:solidFill>
        </a:ln>
      </dgm:spPr>
      <dgm:t>
        <a:bodyPr/>
        <a:lstStyle/>
        <a:p>
          <a:r>
            <a:rPr lang="en-US" sz="1400" noProof="0" dirty="0" smtClean="0"/>
            <a:t>mobile world</a:t>
          </a:r>
          <a:endParaRPr lang="en-US" sz="1400" noProof="0" dirty="0"/>
        </a:p>
      </dgm:t>
    </dgm:pt>
    <dgm:pt modelId="{8728A406-FAC1-4578-B2C6-EEF6C3F88D8E}" type="parTrans" cxnId="{7AE3C2A4-1C22-49B1-9338-72572AE3B123}">
      <dgm:prSet/>
      <dgm:spPr/>
      <dgm:t>
        <a:bodyPr/>
        <a:lstStyle/>
        <a:p>
          <a:endParaRPr lang="en-US" dirty="0"/>
        </a:p>
      </dgm:t>
    </dgm:pt>
    <dgm:pt modelId="{F0A6984A-7E58-4FE5-BB3D-EABFDFE30F00}" type="sibTrans" cxnId="{7AE3C2A4-1C22-49B1-9338-72572AE3B123}">
      <dgm:prSet/>
      <dgm:spPr/>
      <dgm:t>
        <a:bodyPr/>
        <a:lstStyle/>
        <a:p>
          <a:endParaRPr lang="en-US"/>
        </a:p>
      </dgm:t>
    </dgm:pt>
    <dgm:pt modelId="{1D09E6E3-AFC9-4814-9284-E6666A8BC0F4}" type="pres">
      <dgm:prSet presAssocID="{7D1F3080-721E-4B3E-9BF2-63E3160487C7}" presName="cycle" presStyleCnt="0">
        <dgm:presLayoutVars>
          <dgm:chMax val="1"/>
          <dgm:dir/>
          <dgm:animLvl val="ctr"/>
          <dgm:resizeHandles val="exact"/>
        </dgm:presLayoutVars>
      </dgm:prSet>
      <dgm:spPr/>
      <dgm:t>
        <a:bodyPr/>
        <a:lstStyle/>
        <a:p>
          <a:endParaRPr lang="en-US"/>
        </a:p>
      </dgm:t>
    </dgm:pt>
    <dgm:pt modelId="{A8CE602F-D0B8-4E6C-8CBE-3620F49944E7}" type="pres">
      <dgm:prSet presAssocID="{71145A5A-E69F-48A7-8E4F-D0C80051C502}" presName="centerShape" presStyleLbl="node0" presStyleIdx="0" presStyleCnt="1" custScaleX="119166" custScaleY="124841"/>
      <dgm:spPr/>
      <dgm:t>
        <a:bodyPr/>
        <a:lstStyle/>
        <a:p>
          <a:endParaRPr lang="en-US"/>
        </a:p>
      </dgm:t>
    </dgm:pt>
    <dgm:pt modelId="{6F62A3DC-C1EC-4635-A643-EFC3952EDE63}" type="pres">
      <dgm:prSet presAssocID="{D378D21A-D920-489B-8B71-A1ADB8C6B555}" presName="Name9" presStyleLbl="parChTrans1D2" presStyleIdx="0" presStyleCnt="6"/>
      <dgm:spPr/>
      <dgm:t>
        <a:bodyPr/>
        <a:lstStyle/>
        <a:p>
          <a:endParaRPr lang="en-US"/>
        </a:p>
      </dgm:t>
    </dgm:pt>
    <dgm:pt modelId="{6EF491F0-D12C-47EA-8DAF-A6BEB4C20C63}" type="pres">
      <dgm:prSet presAssocID="{D378D21A-D920-489B-8B71-A1ADB8C6B555}" presName="connTx" presStyleLbl="parChTrans1D2" presStyleIdx="0" presStyleCnt="6"/>
      <dgm:spPr/>
      <dgm:t>
        <a:bodyPr/>
        <a:lstStyle/>
        <a:p>
          <a:endParaRPr lang="en-US"/>
        </a:p>
      </dgm:t>
    </dgm:pt>
    <dgm:pt modelId="{32A5959E-B899-492E-9CFA-E9A7674D2FEA}" type="pres">
      <dgm:prSet presAssocID="{CD3DFDD0-CD0E-4449-9FCA-5F417CCD39F6}" presName="node" presStyleLbl="node1" presStyleIdx="0" presStyleCnt="6" custScaleX="109271" custScaleY="107511">
        <dgm:presLayoutVars>
          <dgm:bulletEnabled val="1"/>
        </dgm:presLayoutVars>
      </dgm:prSet>
      <dgm:spPr/>
      <dgm:t>
        <a:bodyPr/>
        <a:lstStyle/>
        <a:p>
          <a:endParaRPr lang="en-US"/>
        </a:p>
      </dgm:t>
    </dgm:pt>
    <dgm:pt modelId="{36EF41F5-1845-415F-A9E0-0B87AA18E019}" type="pres">
      <dgm:prSet presAssocID="{463FB5A1-CE63-4592-8480-A22EFC4B3A6D}" presName="Name9" presStyleLbl="parChTrans1D2" presStyleIdx="1" presStyleCnt="6"/>
      <dgm:spPr/>
      <dgm:t>
        <a:bodyPr/>
        <a:lstStyle/>
        <a:p>
          <a:endParaRPr lang="en-US"/>
        </a:p>
      </dgm:t>
    </dgm:pt>
    <dgm:pt modelId="{99334977-D1F2-4BB3-9128-A720E480CBBD}" type="pres">
      <dgm:prSet presAssocID="{463FB5A1-CE63-4592-8480-A22EFC4B3A6D}" presName="connTx" presStyleLbl="parChTrans1D2" presStyleIdx="1" presStyleCnt="6"/>
      <dgm:spPr/>
      <dgm:t>
        <a:bodyPr/>
        <a:lstStyle/>
        <a:p>
          <a:endParaRPr lang="en-US"/>
        </a:p>
      </dgm:t>
    </dgm:pt>
    <dgm:pt modelId="{BDEFCD8D-4C65-4C80-9FD5-4B2CB8377070}" type="pres">
      <dgm:prSet presAssocID="{CB1DDBF7-C612-42A3-BF9A-FADA3256260E}" presName="node" presStyleLbl="node1" presStyleIdx="1" presStyleCnt="6" custScaleX="109271" custScaleY="107511">
        <dgm:presLayoutVars>
          <dgm:bulletEnabled val="1"/>
        </dgm:presLayoutVars>
      </dgm:prSet>
      <dgm:spPr/>
      <dgm:t>
        <a:bodyPr/>
        <a:lstStyle/>
        <a:p>
          <a:endParaRPr lang="en-US"/>
        </a:p>
      </dgm:t>
    </dgm:pt>
    <dgm:pt modelId="{E191FCB2-ECDD-4D41-802E-6C9C30B14683}" type="pres">
      <dgm:prSet presAssocID="{DB3AB34B-A45E-46DB-948C-A7311279961F}" presName="Name9" presStyleLbl="parChTrans1D2" presStyleIdx="2" presStyleCnt="6"/>
      <dgm:spPr/>
      <dgm:t>
        <a:bodyPr/>
        <a:lstStyle/>
        <a:p>
          <a:endParaRPr lang="en-US"/>
        </a:p>
      </dgm:t>
    </dgm:pt>
    <dgm:pt modelId="{E5800B74-6AAF-4AF3-A2FC-E92C7287FC33}" type="pres">
      <dgm:prSet presAssocID="{DB3AB34B-A45E-46DB-948C-A7311279961F}" presName="connTx" presStyleLbl="parChTrans1D2" presStyleIdx="2" presStyleCnt="6"/>
      <dgm:spPr/>
      <dgm:t>
        <a:bodyPr/>
        <a:lstStyle/>
        <a:p>
          <a:endParaRPr lang="en-US"/>
        </a:p>
      </dgm:t>
    </dgm:pt>
    <dgm:pt modelId="{008DD3C6-C586-4E15-90DD-F55324A8A75F}" type="pres">
      <dgm:prSet presAssocID="{2B0BDE9B-B531-404E-A67F-E5690A770E05}" presName="node" presStyleLbl="node1" presStyleIdx="2" presStyleCnt="6" custScaleX="109271" custScaleY="107511">
        <dgm:presLayoutVars>
          <dgm:bulletEnabled val="1"/>
        </dgm:presLayoutVars>
      </dgm:prSet>
      <dgm:spPr/>
      <dgm:t>
        <a:bodyPr/>
        <a:lstStyle/>
        <a:p>
          <a:endParaRPr lang="en-US"/>
        </a:p>
      </dgm:t>
    </dgm:pt>
    <dgm:pt modelId="{2731C58F-ECA3-4686-937D-80A7930790A8}" type="pres">
      <dgm:prSet presAssocID="{70D439A8-6B7F-460E-8554-5E785F50CDC7}" presName="Name9" presStyleLbl="parChTrans1D2" presStyleIdx="3" presStyleCnt="6"/>
      <dgm:spPr/>
      <dgm:t>
        <a:bodyPr/>
        <a:lstStyle/>
        <a:p>
          <a:endParaRPr lang="en-US"/>
        </a:p>
      </dgm:t>
    </dgm:pt>
    <dgm:pt modelId="{95E80F42-B0EC-4279-9F8B-061FFAC42E56}" type="pres">
      <dgm:prSet presAssocID="{70D439A8-6B7F-460E-8554-5E785F50CDC7}" presName="connTx" presStyleLbl="parChTrans1D2" presStyleIdx="3" presStyleCnt="6"/>
      <dgm:spPr/>
      <dgm:t>
        <a:bodyPr/>
        <a:lstStyle/>
        <a:p>
          <a:endParaRPr lang="en-US"/>
        </a:p>
      </dgm:t>
    </dgm:pt>
    <dgm:pt modelId="{B5B39590-DCC0-4282-B1BA-F85AF4CE89C4}" type="pres">
      <dgm:prSet presAssocID="{8C2604A5-B8FD-414C-A7F6-1239AD188A4B}" presName="node" presStyleLbl="node1" presStyleIdx="3" presStyleCnt="6" custScaleX="109271" custScaleY="107511">
        <dgm:presLayoutVars>
          <dgm:bulletEnabled val="1"/>
        </dgm:presLayoutVars>
      </dgm:prSet>
      <dgm:spPr/>
      <dgm:t>
        <a:bodyPr/>
        <a:lstStyle/>
        <a:p>
          <a:endParaRPr lang="en-US"/>
        </a:p>
      </dgm:t>
    </dgm:pt>
    <dgm:pt modelId="{E65AA2E3-76B4-459F-A2BA-909950371CEF}" type="pres">
      <dgm:prSet presAssocID="{9B848672-F503-4F35-BC06-052FAE5DE67D}" presName="Name9" presStyleLbl="parChTrans1D2" presStyleIdx="4" presStyleCnt="6"/>
      <dgm:spPr/>
      <dgm:t>
        <a:bodyPr/>
        <a:lstStyle/>
        <a:p>
          <a:endParaRPr lang="en-US"/>
        </a:p>
      </dgm:t>
    </dgm:pt>
    <dgm:pt modelId="{19CA3EFB-6EC1-407D-8789-82B580774FC2}" type="pres">
      <dgm:prSet presAssocID="{9B848672-F503-4F35-BC06-052FAE5DE67D}" presName="connTx" presStyleLbl="parChTrans1D2" presStyleIdx="4" presStyleCnt="6"/>
      <dgm:spPr/>
      <dgm:t>
        <a:bodyPr/>
        <a:lstStyle/>
        <a:p>
          <a:endParaRPr lang="en-US"/>
        </a:p>
      </dgm:t>
    </dgm:pt>
    <dgm:pt modelId="{36556242-DBF4-4670-A844-A86FE6B699CD}" type="pres">
      <dgm:prSet presAssocID="{AD8C9805-7FC6-4500-A650-18943DA00CCA}" presName="node" presStyleLbl="node1" presStyleIdx="4" presStyleCnt="6" custScaleX="109271" custScaleY="107511">
        <dgm:presLayoutVars>
          <dgm:bulletEnabled val="1"/>
        </dgm:presLayoutVars>
      </dgm:prSet>
      <dgm:spPr/>
      <dgm:t>
        <a:bodyPr/>
        <a:lstStyle/>
        <a:p>
          <a:endParaRPr lang="en-US"/>
        </a:p>
      </dgm:t>
    </dgm:pt>
    <dgm:pt modelId="{B14731C8-88CE-438B-BAD4-CCC14CAA715F}" type="pres">
      <dgm:prSet presAssocID="{8728A406-FAC1-4578-B2C6-EEF6C3F88D8E}" presName="Name9" presStyleLbl="parChTrans1D2" presStyleIdx="5" presStyleCnt="6"/>
      <dgm:spPr/>
      <dgm:t>
        <a:bodyPr/>
        <a:lstStyle/>
        <a:p>
          <a:endParaRPr lang="en-US"/>
        </a:p>
      </dgm:t>
    </dgm:pt>
    <dgm:pt modelId="{2D99D8D6-B5E3-4ADC-AA97-02D140050B1E}" type="pres">
      <dgm:prSet presAssocID="{8728A406-FAC1-4578-B2C6-EEF6C3F88D8E}" presName="connTx" presStyleLbl="parChTrans1D2" presStyleIdx="5" presStyleCnt="6"/>
      <dgm:spPr/>
      <dgm:t>
        <a:bodyPr/>
        <a:lstStyle/>
        <a:p>
          <a:endParaRPr lang="en-US"/>
        </a:p>
      </dgm:t>
    </dgm:pt>
    <dgm:pt modelId="{87723CF1-2235-41B3-A87F-387A2BDCE184}" type="pres">
      <dgm:prSet presAssocID="{F565CC60-001D-471F-ACC0-30D60A176CE1}" presName="node" presStyleLbl="node1" presStyleIdx="5" presStyleCnt="6" custScaleX="109271" custScaleY="107511">
        <dgm:presLayoutVars>
          <dgm:bulletEnabled val="1"/>
        </dgm:presLayoutVars>
      </dgm:prSet>
      <dgm:spPr/>
      <dgm:t>
        <a:bodyPr/>
        <a:lstStyle/>
        <a:p>
          <a:endParaRPr lang="en-US"/>
        </a:p>
      </dgm:t>
    </dgm:pt>
  </dgm:ptLst>
  <dgm:cxnLst>
    <dgm:cxn modelId="{6EEFBA1E-5BEC-43B5-85C3-17BC8BA448BA}" type="presOf" srcId="{CB1DDBF7-C612-42A3-BF9A-FADA3256260E}" destId="{BDEFCD8D-4C65-4C80-9FD5-4B2CB8377070}" srcOrd="0" destOrd="0" presId="urn:microsoft.com/office/officeart/2005/8/layout/radial1"/>
    <dgm:cxn modelId="{39E9FA9E-D884-4AD8-8D3D-E91F26680C2C}" type="presOf" srcId="{8C2604A5-B8FD-414C-A7F6-1239AD188A4B}" destId="{B5B39590-DCC0-4282-B1BA-F85AF4CE89C4}" srcOrd="0" destOrd="0" presId="urn:microsoft.com/office/officeart/2005/8/layout/radial1"/>
    <dgm:cxn modelId="{7AE3C2A4-1C22-49B1-9338-72572AE3B123}" srcId="{71145A5A-E69F-48A7-8E4F-D0C80051C502}" destId="{F565CC60-001D-471F-ACC0-30D60A176CE1}" srcOrd="5" destOrd="0" parTransId="{8728A406-FAC1-4578-B2C6-EEF6C3F88D8E}" sibTransId="{F0A6984A-7E58-4FE5-BB3D-EABFDFE30F00}"/>
    <dgm:cxn modelId="{97662D10-795B-43D9-A9D2-7EB0265BBA72}" type="presOf" srcId="{D378D21A-D920-489B-8B71-A1ADB8C6B555}" destId="{6EF491F0-D12C-47EA-8DAF-A6BEB4C20C63}" srcOrd="1" destOrd="0" presId="urn:microsoft.com/office/officeart/2005/8/layout/radial1"/>
    <dgm:cxn modelId="{3825213D-DACF-47CA-B1FC-FC325B19431A}" type="presOf" srcId="{AD8C9805-7FC6-4500-A650-18943DA00CCA}" destId="{36556242-DBF4-4670-A844-A86FE6B699CD}" srcOrd="0" destOrd="0" presId="urn:microsoft.com/office/officeart/2005/8/layout/radial1"/>
    <dgm:cxn modelId="{FA2372F3-C14C-4B92-8412-5B30B7DFD51B}" type="presOf" srcId="{DB3AB34B-A45E-46DB-948C-A7311279961F}" destId="{E191FCB2-ECDD-4D41-802E-6C9C30B14683}" srcOrd="0" destOrd="0" presId="urn:microsoft.com/office/officeart/2005/8/layout/radial1"/>
    <dgm:cxn modelId="{1278DC9C-BC59-4920-B540-AEB2F0240A2D}" type="presOf" srcId="{71145A5A-E69F-48A7-8E4F-D0C80051C502}" destId="{A8CE602F-D0B8-4E6C-8CBE-3620F49944E7}" srcOrd="0" destOrd="0" presId="urn:microsoft.com/office/officeart/2005/8/layout/radial1"/>
    <dgm:cxn modelId="{AA5E3016-A1EC-4D34-B599-0EEACAB8739E}" type="presOf" srcId="{2B0BDE9B-B531-404E-A67F-E5690A770E05}" destId="{008DD3C6-C586-4E15-90DD-F55324A8A75F}" srcOrd="0" destOrd="0" presId="urn:microsoft.com/office/officeart/2005/8/layout/radial1"/>
    <dgm:cxn modelId="{379A39A2-3D86-4D5D-9F06-0EAEB3AA7452}" type="presOf" srcId="{D378D21A-D920-489B-8B71-A1ADB8C6B555}" destId="{6F62A3DC-C1EC-4635-A643-EFC3952EDE63}" srcOrd="0" destOrd="0" presId="urn:microsoft.com/office/officeart/2005/8/layout/radial1"/>
    <dgm:cxn modelId="{C3A99337-7A8B-4858-AF74-61D383FD1BB0}" type="presOf" srcId="{9B848672-F503-4F35-BC06-052FAE5DE67D}" destId="{E65AA2E3-76B4-459F-A2BA-909950371CEF}" srcOrd="0" destOrd="0" presId="urn:microsoft.com/office/officeart/2005/8/layout/radial1"/>
    <dgm:cxn modelId="{2F8BB8B7-E737-4C8A-BB4A-C4D1BF833985}" type="presOf" srcId="{F565CC60-001D-471F-ACC0-30D60A176CE1}" destId="{87723CF1-2235-41B3-A87F-387A2BDCE184}" srcOrd="0" destOrd="0" presId="urn:microsoft.com/office/officeart/2005/8/layout/radial1"/>
    <dgm:cxn modelId="{4D6F0CB1-87AB-4E76-B3BA-6493ABCFF8F7}" type="presOf" srcId="{70D439A8-6B7F-460E-8554-5E785F50CDC7}" destId="{2731C58F-ECA3-4686-937D-80A7930790A8}" srcOrd="0" destOrd="0" presId="urn:microsoft.com/office/officeart/2005/8/layout/radial1"/>
    <dgm:cxn modelId="{E344BBC9-AD71-4FCD-A327-D4A340BFBC4E}" srcId="{71145A5A-E69F-48A7-8E4F-D0C80051C502}" destId="{AD8C9805-7FC6-4500-A650-18943DA00CCA}" srcOrd="4" destOrd="0" parTransId="{9B848672-F503-4F35-BC06-052FAE5DE67D}" sibTransId="{B4F6C133-2B32-4CF6-9A66-BAA7D9D51DBD}"/>
    <dgm:cxn modelId="{C3F0287C-CEA7-41C2-BBB8-3EB9505A660F}" type="presOf" srcId="{8728A406-FAC1-4578-B2C6-EEF6C3F88D8E}" destId="{B14731C8-88CE-438B-BAD4-CCC14CAA715F}" srcOrd="0" destOrd="0" presId="urn:microsoft.com/office/officeart/2005/8/layout/radial1"/>
    <dgm:cxn modelId="{6DE5D3D0-3B14-4DF7-B2E2-0298AA804386}" srcId="{71145A5A-E69F-48A7-8E4F-D0C80051C502}" destId="{8C2604A5-B8FD-414C-A7F6-1239AD188A4B}" srcOrd="3" destOrd="0" parTransId="{70D439A8-6B7F-460E-8554-5E785F50CDC7}" sibTransId="{CDD41706-4F29-42AA-8D59-2A72ACA9080E}"/>
    <dgm:cxn modelId="{D95E1E0F-428E-4605-96AD-83BC46C89736}" type="presOf" srcId="{DB3AB34B-A45E-46DB-948C-A7311279961F}" destId="{E5800B74-6AAF-4AF3-A2FC-E92C7287FC33}" srcOrd="1" destOrd="0" presId="urn:microsoft.com/office/officeart/2005/8/layout/radial1"/>
    <dgm:cxn modelId="{44CAA459-8B54-4F71-AA2E-817A0DE6877D}" type="presOf" srcId="{463FB5A1-CE63-4592-8480-A22EFC4B3A6D}" destId="{36EF41F5-1845-415F-A9E0-0B87AA18E019}" srcOrd="0" destOrd="0" presId="urn:microsoft.com/office/officeart/2005/8/layout/radial1"/>
    <dgm:cxn modelId="{3F1DD355-8D7E-4EE1-96E0-EB59593ECB88}" type="presOf" srcId="{8728A406-FAC1-4578-B2C6-EEF6C3F88D8E}" destId="{2D99D8D6-B5E3-4ADC-AA97-02D140050B1E}" srcOrd="1" destOrd="0" presId="urn:microsoft.com/office/officeart/2005/8/layout/radial1"/>
    <dgm:cxn modelId="{BB77F193-4F48-4ABA-A070-A667D73B75CD}" srcId="{71145A5A-E69F-48A7-8E4F-D0C80051C502}" destId="{CB1DDBF7-C612-42A3-BF9A-FADA3256260E}" srcOrd="1" destOrd="0" parTransId="{463FB5A1-CE63-4592-8480-A22EFC4B3A6D}" sibTransId="{825A90DC-BDC1-4BB3-9F71-DA54C9E1005D}"/>
    <dgm:cxn modelId="{26EBDE64-31A3-4141-85D0-73273C8202D9}" type="presOf" srcId="{463FB5A1-CE63-4592-8480-A22EFC4B3A6D}" destId="{99334977-D1F2-4BB3-9128-A720E480CBBD}" srcOrd="1" destOrd="0" presId="urn:microsoft.com/office/officeart/2005/8/layout/radial1"/>
    <dgm:cxn modelId="{D6B731BC-5EB4-4E7F-B4AD-88E843B4A0FB}" type="presOf" srcId="{7D1F3080-721E-4B3E-9BF2-63E3160487C7}" destId="{1D09E6E3-AFC9-4814-9284-E6666A8BC0F4}" srcOrd="0" destOrd="0" presId="urn:microsoft.com/office/officeart/2005/8/layout/radial1"/>
    <dgm:cxn modelId="{144D2CBC-AD2B-4281-9060-A8E854E72425}" srcId="{71145A5A-E69F-48A7-8E4F-D0C80051C502}" destId="{CD3DFDD0-CD0E-4449-9FCA-5F417CCD39F6}" srcOrd="0" destOrd="0" parTransId="{D378D21A-D920-489B-8B71-A1ADB8C6B555}" sibTransId="{23095FE8-2B08-4B0C-86C1-50FFC4F6AF65}"/>
    <dgm:cxn modelId="{0169F704-B645-4D03-8AAB-9FE354671443}" type="presOf" srcId="{70D439A8-6B7F-460E-8554-5E785F50CDC7}" destId="{95E80F42-B0EC-4279-9F8B-061FFAC42E56}" srcOrd="1" destOrd="0" presId="urn:microsoft.com/office/officeart/2005/8/layout/radial1"/>
    <dgm:cxn modelId="{89E21C69-699C-4E5A-B3AF-B9AEF052978D}" srcId="{7D1F3080-721E-4B3E-9BF2-63E3160487C7}" destId="{71145A5A-E69F-48A7-8E4F-D0C80051C502}" srcOrd="0" destOrd="0" parTransId="{C59FC285-994C-49D3-93E3-26DAC11B1A25}" sibTransId="{7530C2B6-EFFC-4B35-97DF-F5B18CFCE816}"/>
    <dgm:cxn modelId="{F6527B47-744F-4FAA-B0B9-156107B55FEB}" srcId="{71145A5A-E69F-48A7-8E4F-D0C80051C502}" destId="{2B0BDE9B-B531-404E-A67F-E5690A770E05}" srcOrd="2" destOrd="0" parTransId="{DB3AB34B-A45E-46DB-948C-A7311279961F}" sibTransId="{3500D948-A1CF-4AE3-8CD1-35DE7728B95B}"/>
    <dgm:cxn modelId="{B90BA449-3689-4C1B-86D5-0F2FB168CC03}" type="presOf" srcId="{CD3DFDD0-CD0E-4449-9FCA-5F417CCD39F6}" destId="{32A5959E-B899-492E-9CFA-E9A7674D2FEA}" srcOrd="0" destOrd="0" presId="urn:microsoft.com/office/officeart/2005/8/layout/radial1"/>
    <dgm:cxn modelId="{BFB8354C-21E4-454E-8164-F6A12DFDD151}" type="presOf" srcId="{9B848672-F503-4F35-BC06-052FAE5DE67D}" destId="{19CA3EFB-6EC1-407D-8789-82B580774FC2}" srcOrd="1" destOrd="0" presId="urn:microsoft.com/office/officeart/2005/8/layout/radial1"/>
    <dgm:cxn modelId="{B020A1A8-B08F-4BA0-8EF3-5A0D1C40BE27}" type="presParOf" srcId="{1D09E6E3-AFC9-4814-9284-E6666A8BC0F4}" destId="{A8CE602F-D0B8-4E6C-8CBE-3620F49944E7}" srcOrd="0" destOrd="0" presId="urn:microsoft.com/office/officeart/2005/8/layout/radial1"/>
    <dgm:cxn modelId="{C75EB2DD-4410-4662-95C3-A9E92B9B0987}" type="presParOf" srcId="{1D09E6E3-AFC9-4814-9284-E6666A8BC0F4}" destId="{6F62A3DC-C1EC-4635-A643-EFC3952EDE63}" srcOrd="1" destOrd="0" presId="urn:microsoft.com/office/officeart/2005/8/layout/radial1"/>
    <dgm:cxn modelId="{06FB51E8-190E-4209-A670-B34DCDD59497}" type="presParOf" srcId="{6F62A3DC-C1EC-4635-A643-EFC3952EDE63}" destId="{6EF491F0-D12C-47EA-8DAF-A6BEB4C20C63}" srcOrd="0" destOrd="0" presId="urn:microsoft.com/office/officeart/2005/8/layout/radial1"/>
    <dgm:cxn modelId="{F20F9CF6-AF2E-4619-BEE2-89A76AC24C0E}" type="presParOf" srcId="{1D09E6E3-AFC9-4814-9284-E6666A8BC0F4}" destId="{32A5959E-B899-492E-9CFA-E9A7674D2FEA}" srcOrd="2" destOrd="0" presId="urn:microsoft.com/office/officeart/2005/8/layout/radial1"/>
    <dgm:cxn modelId="{A5E3929F-4325-4378-869A-7938F024A880}" type="presParOf" srcId="{1D09E6E3-AFC9-4814-9284-E6666A8BC0F4}" destId="{36EF41F5-1845-415F-A9E0-0B87AA18E019}" srcOrd="3" destOrd="0" presId="urn:microsoft.com/office/officeart/2005/8/layout/radial1"/>
    <dgm:cxn modelId="{F30ECC6B-2DBF-49AE-B7FE-A38509E80EA0}" type="presParOf" srcId="{36EF41F5-1845-415F-A9E0-0B87AA18E019}" destId="{99334977-D1F2-4BB3-9128-A720E480CBBD}" srcOrd="0" destOrd="0" presId="urn:microsoft.com/office/officeart/2005/8/layout/radial1"/>
    <dgm:cxn modelId="{34E97D0C-3979-4C30-B49D-6CB6A4EA4723}" type="presParOf" srcId="{1D09E6E3-AFC9-4814-9284-E6666A8BC0F4}" destId="{BDEFCD8D-4C65-4C80-9FD5-4B2CB8377070}" srcOrd="4" destOrd="0" presId="urn:microsoft.com/office/officeart/2005/8/layout/radial1"/>
    <dgm:cxn modelId="{14FA328B-6EA5-4405-8A30-4CF8E8226ACF}" type="presParOf" srcId="{1D09E6E3-AFC9-4814-9284-E6666A8BC0F4}" destId="{E191FCB2-ECDD-4D41-802E-6C9C30B14683}" srcOrd="5" destOrd="0" presId="urn:microsoft.com/office/officeart/2005/8/layout/radial1"/>
    <dgm:cxn modelId="{3E1A252F-36E9-43D1-A7A7-65665B499AE0}" type="presParOf" srcId="{E191FCB2-ECDD-4D41-802E-6C9C30B14683}" destId="{E5800B74-6AAF-4AF3-A2FC-E92C7287FC33}" srcOrd="0" destOrd="0" presId="urn:microsoft.com/office/officeart/2005/8/layout/radial1"/>
    <dgm:cxn modelId="{26C23B52-3FD5-478B-AAC0-90D546374641}" type="presParOf" srcId="{1D09E6E3-AFC9-4814-9284-E6666A8BC0F4}" destId="{008DD3C6-C586-4E15-90DD-F55324A8A75F}" srcOrd="6" destOrd="0" presId="urn:microsoft.com/office/officeart/2005/8/layout/radial1"/>
    <dgm:cxn modelId="{260E7B89-810D-4204-98AE-0FA8D5B89363}" type="presParOf" srcId="{1D09E6E3-AFC9-4814-9284-E6666A8BC0F4}" destId="{2731C58F-ECA3-4686-937D-80A7930790A8}" srcOrd="7" destOrd="0" presId="urn:microsoft.com/office/officeart/2005/8/layout/radial1"/>
    <dgm:cxn modelId="{E7B6490C-7B90-47B0-8CD2-5B300C03C8EF}" type="presParOf" srcId="{2731C58F-ECA3-4686-937D-80A7930790A8}" destId="{95E80F42-B0EC-4279-9F8B-061FFAC42E56}" srcOrd="0" destOrd="0" presId="urn:microsoft.com/office/officeart/2005/8/layout/radial1"/>
    <dgm:cxn modelId="{A4B16514-193C-4E08-AE5D-2BB5D24B2B37}" type="presParOf" srcId="{1D09E6E3-AFC9-4814-9284-E6666A8BC0F4}" destId="{B5B39590-DCC0-4282-B1BA-F85AF4CE89C4}" srcOrd="8" destOrd="0" presId="urn:microsoft.com/office/officeart/2005/8/layout/radial1"/>
    <dgm:cxn modelId="{68625F2C-246D-44DD-83D6-51A0ADB1C370}" type="presParOf" srcId="{1D09E6E3-AFC9-4814-9284-E6666A8BC0F4}" destId="{E65AA2E3-76B4-459F-A2BA-909950371CEF}" srcOrd="9" destOrd="0" presId="urn:microsoft.com/office/officeart/2005/8/layout/radial1"/>
    <dgm:cxn modelId="{5917E2E4-921A-426C-BAA8-0647F25971A2}" type="presParOf" srcId="{E65AA2E3-76B4-459F-A2BA-909950371CEF}" destId="{19CA3EFB-6EC1-407D-8789-82B580774FC2}" srcOrd="0" destOrd="0" presId="urn:microsoft.com/office/officeart/2005/8/layout/radial1"/>
    <dgm:cxn modelId="{EFA6E285-7648-4E13-9798-80E2590028D1}" type="presParOf" srcId="{1D09E6E3-AFC9-4814-9284-E6666A8BC0F4}" destId="{36556242-DBF4-4670-A844-A86FE6B699CD}" srcOrd="10" destOrd="0" presId="urn:microsoft.com/office/officeart/2005/8/layout/radial1"/>
    <dgm:cxn modelId="{BED4796F-987C-4F55-94FA-866EC892E583}" type="presParOf" srcId="{1D09E6E3-AFC9-4814-9284-E6666A8BC0F4}" destId="{B14731C8-88CE-438B-BAD4-CCC14CAA715F}" srcOrd="11" destOrd="0" presId="urn:microsoft.com/office/officeart/2005/8/layout/radial1"/>
    <dgm:cxn modelId="{FF82CE53-AA5D-4E9A-8875-43F74C6EA883}" type="presParOf" srcId="{B14731C8-88CE-438B-BAD4-CCC14CAA715F}" destId="{2D99D8D6-B5E3-4ADC-AA97-02D140050B1E}" srcOrd="0" destOrd="0" presId="urn:microsoft.com/office/officeart/2005/8/layout/radial1"/>
    <dgm:cxn modelId="{0E7AB5D9-CA08-4976-9BA7-C3B5931AC3E2}" type="presParOf" srcId="{1D09E6E3-AFC9-4814-9284-E6666A8BC0F4}" destId="{87723CF1-2235-41B3-A87F-387A2BDCE18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pPr algn="l"/>
          <a:r>
            <a:rPr lang="en-US" sz="2400" noProof="0" dirty="0" smtClean="0">
              <a:solidFill>
                <a:schemeClr val="accent1"/>
              </a:solidFill>
            </a:rPr>
            <a:t>Freight transport</a:t>
          </a:r>
        </a:p>
      </dgm:t>
    </dgm:pt>
    <dgm:pt modelId="{937F0D99-2D0E-48A6-94B9-C880850880C0}" type="parTrans" cxnId="{108E50BE-3469-439F-8FFF-017FEBDD5C74}">
      <dgm:prSet/>
      <dgm:spPr/>
      <dgm:t>
        <a:bodyPr/>
        <a:lstStyle/>
        <a:p>
          <a:pPr algn="l"/>
          <a:endParaRPr lang="de-DE"/>
        </a:p>
      </dgm:t>
    </dgm:pt>
    <dgm:pt modelId="{624E2F07-CA2B-4ED9-89E9-4ED31FD7F6BD}" type="sibTrans" cxnId="{108E50BE-3469-439F-8FFF-017FEBDD5C74}">
      <dgm:prSet/>
      <dgm:spPr/>
      <dgm:t>
        <a:bodyPr/>
        <a:lstStyle/>
        <a:p>
          <a:pPr algn="l"/>
          <a:endParaRPr lang="de-DE"/>
        </a:p>
      </dgm:t>
    </dgm:pt>
    <dgm:pt modelId="{6755B75A-DA2F-4942-9466-602DAA2B76D4}">
      <dgm:prSet custT="1"/>
      <dgm:spPr>
        <a:solidFill>
          <a:schemeClr val="accent1">
            <a:lumMod val="40000"/>
            <a:lumOff val="60000"/>
          </a:schemeClr>
        </a:solidFill>
      </dgm:spPr>
      <dgm:t>
        <a:bodyPr/>
        <a:lstStyle/>
        <a:p>
          <a:pPr algn="l"/>
          <a:r>
            <a:rPr lang="en-US" sz="2400" noProof="0" dirty="0" smtClean="0">
              <a:solidFill>
                <a:schemeClr val="accent1"/>
              </a:solidFill>
            </a:rPr>
            <a:t>Physical Internet</a:t>
          </a:r>
        </a:p>
      </dgm:t>
    </dgm:pt>
    <dgm:pt modelId="{CC8056C9-9B1F-44C8-BB32-4B1222D8CD4E}" type="sibTrans" cxnId="{6C12AAA9-A7FE-44EC-8AC9-383942F9847E}">
      <dgm:prSet/>
      <dgm:spPr/>
      <dgm:t>
        <a:bodyPr/>
        <a:lstStyle/>
        <a:p>
          <a:pPr algn="l"/>
          <a:endParaRPr lang="de-DE"/>
        </a:p>
      </dgm:t>
    </dgm:pt>
    <dgm:pt modelId="{C9E67486-D4AA-4601-A24B-52155755B0C0}" type="parTrans" cxnId="{6C12AAA9-A7FE-44EC-8AC9-383942F9847E}">
      <dgm:prSet/>
      <dgm:spPr/>
      <dgm:t>
        <a:bodyPr/>
        <a:lstStyle/>
        <a:p>
          <a:pPr algn="l"/>
          <a:endParaRPr lang="de-DE"/>
        </a:p>
      </dgm:t>
    </dgm:pt>
    <dgm:pt modelId="{F24300EC-4372-4D89-B437-9F81F6228517}">
      <dgm:prSet custT="1"/>
      <dgm:spPr>
        <a:solidFill>
          <a:schemeClr val="accent1">
            <a:lumMod val="40000"/>
            <a:lumOff val="60000"/>
          </a:schemeClr>
        </a:solidFill>
      </dgm:spPr>
      <dgm:t>
        <a:bodyPr/>
        <a:lstStyle/>
        <a:p>
          <a:pPr algn="l"/>
          <a:r>
            <a:rPr lang="en-US" sz="2400" noProof="0" dirty="0" smtClean="0">
              <a:solidFill>
                <a:schemeClr val="accent1"/>
              </a:solidFill>
            </a:rPr>
            <a:t>Multimodal transport concepts</a:t>
          </a:r>
        </a:p>
      </dgm:t>
    </dgm:pt>
    <dgm:pt modelId="{BBB9D7DD-2425-4723-8219-8DCB9AF8E441}" type="sibTrans" cxnId="{0781121C-2DD2-4939-9728-C6477965DA94}">
      <dgm:prSet/>
      <dgm:spPr/>
      <dgm:t>
        <a:bodyPr/>
        <a:lstStyle/>
        <a:p>
          <a:pPr algn="l"/>
          <a:endParaRPr lang="de-DE"/>
        </a:p>
      </dgm:t>
    </dgm:pt>
    <dgm:pt modelId="{468FF3C9-0BE5-4FF4-BE42-47AA0FABB054}" type="parTrans" cxnId="{0781121C-2DD2-4939-9728-C6477965DA94}">
      <dgm:prSet/>
      <dgm:spPr/>
      <dgm:t>
        <a:bodyPr/>
        <a:lstStyle/>
        <a:p>
          <a:pPr algn="l"/>
          <a:endParaRPr lang="de-DE"/>
        </a:p>
      </dgm:t>
    </dgm:pt>
    <dgm:pt modelId="{6294B47C-6F34-44F9-86EA-BF836310DA6A}">
      <dgm:prSet custT="1"/>
      <dgm:spPr>
        <a:solidFill>
          <a:schemeClr val="accent1">
            <a:lumMod val="40000"/>
            <a:lumOff val="60000"/>
          </a:schemeClr>
        </a:solidFill>
      </dgm:spPr>
      <dgm:t>
        <a:bodyPr/>
        <a:lstStyle/>
        <a:p>
          <a:pPr algn="l"/>
          <a:r>
            <a:rPr lang="en-US" sz="2400" noProof="0" dirty="0" smtClean="0">
              <a:solidFill>
                <a:schemeClr val="accent1"/>
              </a:solidFill>
            </a:rPr>
            <a:t>Synchromodality</a:t>
          </a:r>
        </a:p>
      </dgm:t>
    </dgm:pt>
    <dgm:pt modelId="{394E4827-0976-406B-A4E5-0BDD8106488C}" type="parTrans" cxnId="{71A150EE-1F15-4F94-A205-535C714D5F46}">
      <dgm:prSet/>
      <dgm:spPr/>
      <dgm:t>
        <a:bodyPr/>
        <a:lstStyle/>
        <a:p>
          <a:pPr algn="l"/>
          <a:endParaRPr lang="en-US"/>
        </a:p>
      </dgm:t>
    </dgm:pt>
    <dgm:pt modelId="{C1343054-4F2B-44B3-9DCC-3DB4EB1318B7}" type="sibTrans" cxnId="{71A150EE-1F15-4F94-A205-535C714D5F46}">
      <dgm:prSet/>
      <dgm:spPr/>
      <dgm:t>
        <a:bodyPr/>
        <a:lstStyle/>
        <a:p>
          <a:pPr algn="l"/>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AB399548-C0EB-4691-9CE6-7284291054B6}" type="pres">
      <dgm:prSet presAssocID="{F2941672-F5FC-4F5F-8FF3-57791CAF8C56}" presName="text_1" presStyleLbl="node1" presStyleIdx="0" presStyleCnt="4">
        <dgm:presLayoutVars>
          <dgm:bulletEnabled val="1"/>
        </dgm:presLayoutVars>
      </dgm:prSet>
      <dgm:spPr/>
      <dgm:t>
        <a:bodyPr/>
        <a:lstStyle/>
        <a:p>
          <a:endParaRPr lang="de-DE"/>
        </a:p>
      </dgm:t>
    </dgm:pt>
    <dgm:pt modelId="{0B7AF41F-095F-4954-9948-F3B9C7302B4D}" type="pres">
      <dgm:prSet presAssocID="{F2941672-F5FC-4F5F-8FF3-57791CAF8C56}" presName="accent_1" presStyleCnt="0"/>
      <dgm:spPr/>
      <dgm:t>
        <a:bodyPr/>
        <a:lstStyle/>
        <a:p>
          <a:endParaRPr lang="de-AT"/>
        </a:p>
      </dgm:t>
    </dgm:pt>
    <dgm:pt modelId="{9AF5ED78-341F-403E-97B4-875F8057A202}" type="pres">
      <dgm:prSet presAssocID="{F2941672-F5FC-4F5F-8FF3-57791CAF8C56}"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de-DE"/>
        </a:p>
      </dgm:t>
    </dgm:pt>
    <dgm:pt modelId="{77ECFE10-46D2-48B0-947A-2C85B551FC94}" type="pres">
      <dgm:prSet presAssocID="{F24300EC-4372-4D89-B437-9F81F6228517}" presName="text_2" presStyleLbl="node1" presStyleIdx="1" presStyleCnt="4">
        <dgm:presLayoutVars>
          <dgm:bulletEnabled val="1"/>
        </dgm:presLayoutVars>
      </dgm:prSet>
      <dgm:spPr/>
      <dgm:t>
        <a:bodyPr/>
        <a:lstStyle/>
        <a:p>
          <a:endParaRPr lang="de-DE"/>
        </a:p>
      </dgm:t>
    </dgm:pt>
    <dgm:pt modelId="{FEECF01B-4C91-4B01-BFA5-F1DFA7020B0A}" type="pres">
      <dgm:prSet presAssocID="{F24300EC-4372-4D89-B437-9F81F6228517}" presName="accent_2" presStyleCnt="0"/>
      <dgm:spPr/>
      <dgm:t>
        <a:bodyPr/>
        <a:lstStyle/>
        <a:p>
          <a:endParaRPr lang="de-AT"/>
        </a:p>
      </dgm:t>
    </dgm:pt>
    <dgm:pt modelId="{EF12B5F5-AB8A-4523-B395-C351AAF3CDFA}" type="pres">
      <dgm:prSet presAssocID="{F24300EC-4372-4D89-B437-9F81F6228517}" presName="accentRepeatNode" presStyleLbl="solidFgAcc1" presStyleIdx="1" presStyleCnt="4"/>
      <dgm:spPr>
        <a:solidFill>
          <a:schemeClr val="accent1"/>
        </a:solidFill>
        <a:ln w="28575">
          <a:solidFill>
            <a:schemeClr val="accent1"/>
          </a:solidFill>
        </a:ln>
      </dgm:spPr>
      <dgm:t>
        <a:bodyPr/>
        <a:lstStyle/>
        <a:p>
          <a:endParaRPr lang="de-AT"/>
        </a:p>
      </dgm:t>
    </dgm:pt>
    <dgm:pt modelId="{05B6BCF6-5489-475A-B5DE-FD52A369E62E}" type="pres">
      <dgm:prSet presAssocID="{6294B47C-6F34-44F9-86EA-BF836310DA6A}" presName="text_3" presStyleLbl="node1" presStyleIdx="2" presStyleCnt="4">
        <dgm:presLayoutVars>
          <dgm:bulletEnabled val="1"/>
        </dgm:presLayoutVars>
      </dgm:prSet>
      <dgm:spPr/>
      <dgm:t>
        <a:bodyPr/>
        <a:lstStyle/>
        <a:p>
          <a:endParaRPr lang="en-US"/>
        </a:p>
      </dgm:t>
    </dgm:pt>
    <dgm:pt modelId="{A8132462-2418-4DEE-B6A9-73A1604845BE}" type="pres">
      <dgm:prSet presAssocID="{6294B47C-6F34-44F9-86EA-BF836310DA6A}" presName="accent_3" presStyleCnt="0"/>
      <dgm:spPr/>
    </dgm:pt>
    <dgm:pt modelId="{A1ACB26E-8914-4628-B7B1-8FAD5ECA0557}" type="pres">
      <dgm:prSet presAssocID="{6294B47C-6F34-44F9-86EA-BF836310DA6A}" presName="accentRepeatNode" presStyleLbl="solidFgAcc1" presStyleIdx="2" presStyleCnt="4"/>
      <dgm:spPr>
        <a:solidFill>
          <a:schemeClr val="accent1">
            <a:lumMod val="40000"/>
            <a:lumOff val="60000"/>
          </a:schemeClr>
        </a:solidFill>
      </dgm:spPr>
      <dgm:t>
        <a:bodyPr/>
        <a:lstStyle/>
        <a:p>
          <a:endParaRPr lang="en-US"/>
        </a:p>
      </dgm:t>
    </dgm:pt>
    <dgm:pt modelId="{91210F3F-D8B2-42DD-8F99-15CEF9439F8A}" type="pres">
      <dgm:prSet presAssocID="{6755B75A-DA2F-4942-9466-602DAA2B76D4}" presName="text_4" presStyleLbl="node1" presStyleIdx="3" presStyleCnt="4">
        <dgm:presLayoutVars>
          <dgm:bulletEnabled val="1"/>
        </dgm:presLayoutVars>
      </dgm:prSet>
      <dgm:spPr/>
      <dgm:t>
        <a:bodyPr/>
        <a:lstStyle/>
        <a:p>
          <a:endParaRPr lang="de-DE"/>
        </a:p>
      </dgm:t>
    </dgm:pt>
    <dgm:pt modelId="{D9DCCA26-62B6-4763-8EFA-968C560C11C4}" type="pres">
      <dgm:prSet presAssocID="{6755B75A-DA2F-4942-9466-602DAA2B76D4}" presName="accent_4" presStyleCnt="0"/>
      <dgm:spPr/>
      <dgm:t>
        <a:bodyPr/>
        <a:lstStyle/>
        <a:p>
          <a:endParaRPr lang="de-AT"/>
        </a:p>
      </dgm:t>
    </dgm:pt>
    <dgm:pt modelId="{2D85C60B-45A6-47F1-BDC4-779963C33EA5}" type="pres">
      <dgm:prSet presAssocID="{6755B75A-DA2F-4942-9466-602DAA2B76D4}"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EFBC75F3-8341-4873-9886-D5EF52C557FF}" type="presOf" srcId="{F2941672-F5FC-4F5F-8FF3-57791CAF8C56}" destId="{AB399548-C0EB-4691-9CE6-7284291054B6}" srcOrd="0" destOrd="0" presId="urn:microsoft.com/office/officeart/2008/layout/VerticalCurvedList"/>
    <dgm:cxn modelId="{69094967-E15A-4635-AA65-2EF6F0F643CB}" type="presOf" srcId="{6294B47C-6F34-44F9-86EA-BF836310DA6A}" destId="{05B6BCF6-5489-475A-B5DE-FD52A369E62E}" srcOrd="0" destOrd="0" presId="urn:microsoft.com/office/officeart/2008/layout/VerticalCurvedList"/>
    <dgm:cxn modelId="{0781121C-2DD2-4939-9728-C6477965DA94}" srcId="{754914D3-2823-4D9D-9B5F-8AAE908A2791}" destId="{F24300EC-4372-4D89-B437-9F81F6228517}" srcOrd="1" destOrd="0" parTransId="{468FF3C9-0BE5-4FF4-BE42-47AA0FABB054}" sibTransId="{BBB9D7DD-2425-4723-8219-8DCB9AF8E441}"/>
    <dgm:cxn modelId="{71460A16-8181-49B5-BC0E-D26C6E922C50}" type="presOf" srcId="{6755B75A-DA2F-4942-9466-602DAA2B76D4}" destId="{91210F3F-D8B2-42DD-8F99-15CEF9439F8A}" srcOrd="0" destOrd="0" presId="urn:microsoft.com/office/officeart/2008/layout/VerticalCurvedList"/>
    <dgm:cxn modelId="{6C12AAA9-A7FE-44EC-8AC9-383942F9847E}" srcId="{754914D3-2823-4D9D-9B5F-8AAE908A2791}" destId="{6755B75A-DA2F-4942-9466-602DAA2B76D4}" srcOrd="3" destOrd="0" parTransId="{C9E67486-D4AA-4601-A24B-52155755B0C0}" sibTransId="{CC8056C9-9B1F-44C8-BB32-4B1222D8CD4E}"/>
    <dgm:cxn modelId="{E594D0B4-6848-4F8B-A019-FF33E9AA7DCA}" type="presOf" srcId="{754914D3-2823-4D9D-9B5F-8AAE908A2791}" destId="{AE6139D5-D84B-4711-8A6A-A5161E022A99}" srcOrd="0" destOrd="0" presId="urn:microsoft.com/office/officeart/2008/layout/VerticalCurvedList"/>
    <dgm:cxn modelId="{71A150EE-1F15-4F94-A205-535C714D5F46}" srcId="{754914D3-2823-4D9D-9B5F-8AAE908A2791}" destId="{6294B47C-6F34-44F9-86EA-BF836310DA6A}" srcOrd="2" destOrd="0" parTransId="{394E4827-0976-406B-A4E5-0BDD8106488C}" sibTransId="{C1343054-4F2B-44B3-9DCC-3DB4EB1318B7}"/>
    <dgm:cxn modelId="{632C0E4D-5285-401E-BA62-E07BACAE06EA}" type="presOf" srcId="{624E2F07-CA2B-4ED9-89E9-4ED31FD7F6BD}" destId="{93855F07-44CB-45DE-B464-761E63A71CD5}" srcOrd="0" destOrd="0" presId="urn:microsoft.com/office/officeart/2008/layout/VerticalCurvedList"/>
    <dgm:cxn modelId="{4ACA2D7D-DAFE-4F52-8633-B870E550CB9A}" type="presOf" srcId="{F24300EC-4372-4D89-B437-9F81F6228517}" destId="{77ECFE10-46D2-48B0-947A-2C85B551FC94}" srcOrd="0" destOrd="0" presId="urn:microsoft.com/office/officeart/2008/layout/VerticalCurvedList"/>
    <dgm:cxn modelId="{108E50BE-3469-439F-8FFF-017FEBDD5C74}" srcId="{754914D3-2823-4D9D-9B5F-8AAE908A2791}" destId="{F2941672-F5FC-4F5F-8FF3-57791CAF8C56}" srcOrd="0" destOrd="0" parTransId="{937F0D99-2D0E-48A6-94B9-C880850880C0}" sibTransId="{624E2F07-CA2B-4ED9-89E9-4ED31FD7F6BD}"/>
    <dgm:cxn modelId="{9595DE69-B23F-47AC-A479-9B7875A96EDD}" type="presParOf" srcId="{AE6139D5-D84B-4711-8A6A-A5161E022A99}" destId="{00F42187-34FD-4D8B-A449-F316E9EB9AFA}" srcOrd="0" destOrd="0" presId="urn:microsoft.com/office/officeart/2008/layout/VerticalCurvedList"/>
    <dgm:cxn modelId="{3BECE369-2DD6-4D8C-A9FA-61FAE4DBDF64}" type="presParOf" srcId="{00F42187-34FD-4D8B-A449-F316E9EB9AFA}" destId="{C168C53D-163A-4892-8EF0-B5326C3FF8C8}" srcOrd="0" destOrd="0" presId="urn:microsoft.com/office/officeart/2008/layout/VerticalCurvedList"/>
    <dgm:cxn modelId="{182A8693-5E0D-4129-8A0F-56A3095B7A6A}" type="presParOf" srcId="{C168C53D-163A-4892-8EF0-B5326C3FF8C8}" destId="{0FAB2C97-DF89-43B9-B7B2-C745E026F562}" srcOrd="0" destOrd="0" presId="urn:microsoft.com/office/officeart/2008/layout/VerticalCurvedList"/>
    <dgm:cxn modelId="{E22F045A-93BC-4C38-8A9A-FFD704BA1B29}" type="presParOf" srcId="{C168C53D-163A-4892-8EF0-B5326C3FF8C8}" destId="{93855F07-44CB-45DE-B464-761E63A71CD5}" srcOrd="1" destOrd="0" presId="urn:microsoft.com/office/officeart/2008/layout/VerticalCurvedList"/>
    <dgm:cxn modelId="{A21F71D4-4335-4CB5-AFF4-73DD1FE33D93}" type="presParOf" srcId="{C168C53D-163A-4892-8EF0-B5326C3FF8C8}" destId="{D258DE45-194F-4470-A0BE-D234AB24927B}" srcOrd="2" destOrd="0" presId="urn:microsoft.com/office/officeart/2008/layout/VerticalCurvedList"/>
    <dgm:cxn modelId="{680E4EF5-CFA3-4E2B-B532-3B97B779B4CC}" type="presParOf" srcId="{C168C53D-163A-4892-8EF0-B5326C3FF8C8}" destId="{BF8CDB65-7F63-46ED-AD6F-299BB5E410A3}" srcOrd="3" destOrd="0" presId="urn:microsoft.com/office/officeart/2008/layout/VerticalCurvedList"/>
    <dgm:cxn modelId="{63A5D215-CAD6-4639-B661-A3576F24DF22}" type="presParOf" srcId="{00F42187-34FD-4D8B-A449-F316E9EB9AFA}" destId="{AB399548-C0EB-4691-9CE6-7284291054B6}" srcOrd="1" destOrd="0" presId="urn:microsoft.com/office/officeart/2008/layout/VerticalCurvedList"/>
    <dgm:cxn modelId="{A5C7F012-FBD5-433B-8FF7-CB9463ECDA16}" type="presParOf" srcId="{00F42187-34FD-4D8B-A449-F316E9EB9AFA}" destId="{0B7AF41F-095F-4954-9948-F3B9C7302B4D}" srcOrd="2" destOrd="0" presId="urn:microsoft.com/office/officeart/2008/layout/VerticalCurvedList"/>
    <dgm:cxn modelId="{ECE8ED02-3856-40F1-8569-FDAC63F3290C}" type="presParOf" srcId="{0B7AF41F-095F-4954-9948-F3B9C7302B4D}" destId="{9AF5ED78-341F-403E-97B4-875F8057A202}" srcOrd="0" destOrd="0" presId="urn:microsoft.com/office/officeart/2008/layout/VerticalCurvedList"/>
    <dgm:cxn modelId="{99C893AB-5CD7-4CE5-8A7A-9B566271E51F}" type="presParOf" srcId="{00F42187-34FD-4D8B-A449-F316E9EB9AFA}" destId="{77ECFE10-46D2-48B0-947A-2C85B551FC94}" srcOrd="3" destOrd="0" presId="urn:microsoft.com/office/officeart/2008/layout/VerticalCurvedList"/>
    <dgm:cxn modelId="{6AF9890D-4C50-47DA-A3A2-C1D758C976FF}" type="presParOf" srcId="{00F42187-34FD-4D8B-A449-F316E9EB9AFA}" destId="{FEECF01B-4C91-4B01-BFA5-F1DFA7020B0A}" srcOrd="4" destOrd="0" presId="urn:microsoft.com/office/officeart/2008/layout/VerticalCurvedList"/>
    <dgm:cxn modelId="{3F9F3AD6-210A-4D92-BC03-5789BA2B1728}" type="presParOf" srcId="{FEECF01B-4C91-4B01-BFA5-F1DFA7020B0A}" destId="{EF12B5F5-AB8A-4523-B395-C351AAF3CDFA}" srcOrd="0" destOrd="0" presId="urn:microsoft.com/office/officeart/2008/layout/VerticalCurvedList"/>
    <dgm:cxn modelId="{38899D22-0882-490B-9876-5E3C4F0F2A59}" type="presParOf" srcId="{00F42187-34FD-4D8B-A449-F316E9EB9AFA}" destId="{05B6BCF6-5489-475A-B5DE-FD52A369E62E}" srcOrd="5" destOrd="0" presId="urn:microsoft.com/office/officeart/2008/layout/VerticalCurvedList"/>
    <dgm:cxn modelId="{B718FAA4-A564-4001-A91A-8191E4FF257E}" type="presParOf" srcId="{00F42187-34FD-4D8B-A449-F316E9EB9AFA}" destId="{A8132462-2418-4DEE-B6A9-73A1604845BE}" srcOrd="6" destOrd="0" presId="urn:microsoft.com/office/officeart/2008/layout/VerticalCurvedList"/>
    <dgm:cxn modelId="{7C8C7A1C-BF3E-499F-B2C9-A9DE85BA8D0B}" type="presParOf" srcId="{A8132462-2418-4DEE-B6A9-73A1604845BE}" destId="{A1ACB26E-8914-4628-B7B1-8FAD5ECA0557}" srcOrd="0" destOrd="0" presId="urn:microsoft.com/office/officeart/2008/layout/VerticalCurvedList"/>
    <dgm:cxn modelId="{0E92BF8D-456C-4A3A-A2B7-69C3E07945E2}" type="presParOf" srcId="{00F42187-34FD-4D8B-A449-F316E9EB9AFA}" destId="{91210F3F-D8B2-42DD-8F99-15CEF9439F8A}" srcOrd="7" destOrd="0" presId="urn:microsoft.com/office/officeart/2008/layout/VerticalCurvedList"/>
    <dgm:cxn modelId="{7BF3221E-B783-44F1-A2DC-1DE7EBBCE74E}" type="presParOf" srcId="{00F42187-34FD-4D8B-A449-F316E9EB9AFA}" destId="{D9DCCA26-62B6-4763-8EFA-968C560C11C4}" srcOrd="8" destOrd="0" presId="urn:microsoft.com/office/officeart/2008/layout/VerticalCurvedList"/>
    <dgm:cxn modelId="{7E738C66-3E94-48FF-9D0C-F577818BA1D4}" type="presParOf" srcId="{D9DCCA26-62B6-4763-8EFA-968C560C11C4}"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pPr algn="l"/>
          <a:r>
            <a:rPr lang="en-US" sz="2400" noProof="0" dirty="0" smtClean="0">
              <a:solidFill>
                <a:schemeClr val="accent1"/>
              </a:solidFill>
            </a:rPr>
            <a:t>Freight transport</a:t>
          </a:r>
        </a:p>
      </dgm:t>
    </dgm:pt>
    <dgm:pt modelId="{937F0D99-2D0E-48A6-94B9-C880850880C0}" type="parTrans" cxnId="{108E50BE-3469-439F-8FFF-017FEBDD5C74}">
      <dgm:prSet/>
      <dgm:spPr/>
      <dgm:t>
        <a:bodyPr/>
        <a:lstStyle/>
        <a:p>
          <a:pPr algn="l"/>
          <a:endParaRPr lang="de-DE"/>
        </a:p>
      </dgm:t>
    </dgm:pt>
    <dgm:pt modelId="{624E2F07-CA2B-4ED9-89E9-4ED31FD7F6BD}" type="sibTrans" cxnId="{108E50BE-3469-439F-8FFF-017FEBDD5C74}">
      <dgm:prSet/>
      <dgm:spPr/>
      <dgm:t>
        <a:bodyPr/>
        <a:lstStyle/>
        <a:p>
          <a:pPr algn="l"/>
          <a:endParaRPr lang="de-DE"/>
        </a:p>
      </dgm:t>
    </dgm:pt>
    <dgm:pt modelId="{6755B75A-DA2F-4942-9466-602DAA2B76D4}">
      <dgm:prSet custT="1"/>
      <dgm:spPr>
        <a:solidFill>
          <a:schemeClr val="accent1">
            <a:lumMod val="40000"/>
            <a:lumOff val="60000"/>
          </a:schemeClr>
        </a:solidFill>
      </dgm:spPr>
      <dgm:t>
        <a:bodyPr/>
        <a:lstStyle/>
        <a:p>
          <a:pPr algn="l"/>
          <a:r>
            <a:rPr lang="en-US" sz="2400" noProof="0" dirty="0" smtClean="0">
              <a:solidFill>
                <a:schemeClr val="accent1"/>
              </a:solidFill>
            </a:rPr>
            <a:t>Physical Internet</a:t>
          </a:r>
        </a:p>
      </dgm:t>
    </dgm:pt>
    <dgm:pt modelId="{CC8056C9-9B1F-44C8-BB32-4B1222D8CD4E}" type="sibTrans" cxnId="{6C12AAA9-A7FE-44EC-8AC9-383942F9847E}">
      <dgm:prSet/>
      <dgm:spPr/>
      <dgm:t>
        <a:bodyPr/>
        <a:lstStyle/>
        <a:p>
          <a:pPr algn="l"/>
          <a:endParaRPr lang="de-DE"/>
        </a:p>
      </dgm:t>
    </dgm:pt>
    <dgm:pt modelId="{C9E67486-D4AA-4601-A24B-52155755B0C0}" type="parTrans" cxnId="{6C12AAA9-A7FE-44EC-8AC9-383942F9847E}">
      <dgm:prSet/>
      <dgm:spPr/>
      <dgm:t>
        <a:bodyPr/>
        <a:lstStyle/>
        <a:p>
          <a:pPr algn="l"/>
          <a:endParaRPr lang="de-DE"/>
        </a:p>
      </dgm:t>
    </dgm:pt>
    <dgm:pt modelId="{F24300EC-4372-4D89-B437-9F81F6228517}">
      <dgm:prSet custT="1"/>
      <dgm:spPr>
        <a:solidFill>
          <a:schemeClr val="accent1">
            <a:lumMod val="40000"/>
            <a:lumOff val="60000"/>
          </a:schemeClr>
        </a:solidFill>
      </dgm:spPr>
      <dgm:t>
        <a:bodyPr/>
        <a:lstStyle/>
        <a:p>
          <a:pPr algn="l"/>
          <a:r>
            <a:rPr lang="en-US" sz="2400" noProof="0" dirty="0" smtClean="0">
              <a:solidFill>
                <a:schemeClr val="accent1"/>
              </a:solidFill>
            </a:rPr>
            <a:t>Multimodal transport concepts</a:t>
          </a:r>
        </a:p>
      </dgm:t>
    </dgm:pt>
    <dgm:pt modelId="{BBB9D7DD-2425-4723-8219-8DCB9AF8E441}" type="sibTrans" cxnId="{0781121C-2DD2-4939-9728-C6477965DA94}">
      <dgm:prSet/>
      <dgm:spPr/>
      <dgm:t>
        <a:bodyPr/>
        <a:lstStyle/>
        <a:p>
          <a:pPr algn="l"/>
          <a:endParaRPr lang="de-DE"/>
        </a:p>
      </dgm:t>
    </dgm:pt>
    <dgm:pt modelId="{468FF3C9-0BE5-4FF4-BE42-47AA0FABB054}" type="parTrans" cxnId="{0781121C-2DD2-4939-9728-C6477965DA94}">
      <dgm:prSet/>
      <dgm:spPr/>
      <dgm:t>
        <a:bodyPr/>
        <a:lstStyle/>
        <a:p>
          <a:pPr algn="l"/>
          <a:endParaRPr lang="de-DE"/>
        </a:p>
      </dgm:t>
    </dgm:pt>
    <dgm:pt modelId="{6294B47C-6F34-44F9-86EA-BF836310DA6A}">
      <dgm:prSet custT="1"/>
      <dgm:spPr>
        <a:solidFill>
          <a:schemeClr val="accent1">
            <a:lumMod val="40000"/>
            <a:lumOff val="60000"/>
          </a:schemeClr>
        </a:solidFill>
      </dgm:spPr>
      <dgm:t>
        <a:bodyPr/>
        <a:lstStyle/>
        <a:p>
          <a:pPr algn="l"/>
          <a:r>
            <a:rPr lang="en-US" sz="2400" noProof="0" dirty="0" smtClean="0">
              <a:solidFill>
                <a:schemeClr val="accent1"/>
              </a:solidFill>
            </a:rPr>
            <a:t>Synchromodality</a:t>
          </a:r>
        </a:p>
      </dgm:t>
    </dgm:pt>
    <dgm:pt modelId="{394E4827-0976-406B-A4E5-0BDD8106488C}" type="parTrans" cxnId="{71A150EE-1F15-4F94-A205-535C714D5F46}">
      <dgm:prSet/>
      <dgm:spPr/>
      <dgm:t>
        <a:bodyPr/>
        <a:lstStyle/>
        <a:p>
          <a:pPr algn="l"/>
          <a:endParaRPr lang="en-US"/>
        </a:p>
      </dgm:t>
    </dgm:pt>
    <dgm:pt modelId="{C1343054-4F2B-44B3-9DCC-3DB4EB1318B7}" type="sibTrans" cxnId="{71A150EE-1F15-4F94-A205-535C714D5F46}">
      <dgm:prSet/>
      <dgm:spPr/>
      <dgm:t>
        <a:bodyPr/>
        <a:lstStyle/>
        <a:p>
          <a:pPr algn="l"/>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AB399548-C0EB-4691-9CE6-7284291054B6}" type="pres">
      <dgm:prSet presAssocID="{F2941672-F5FC-4F5F-8FF3-57791CAF8C56}" presName="text_1" presStyleLbl="node1" presStyleIdx="0" presStyleCnt="4">
        <dgm:presLayoutVars>
          <dgm:bulletEnabled val="1"/>
        </dgm:presLayoutVars>
      </dgm:prSet>
      <dgm:spPr/>
      <dgm:t>
        <a:bodyPr/>
        <a:lstStyle/>
        <a:p>
          <a:endParaRPr lang="de-DE"/>
        </a:p>
      </dgm:t>
    </dgm:pt>
    <dgm:pt modelId="{0B7AF41F-095F-4954-9948-F3B9C7302B4D}" type="pres">
      <dgm:prSet presAssocID="{F2941672-F5FC-4F5F-8FF3-57791CAF8C56}" presName="accent_1" presStyleCnt="0"/>
      <dgm:spPr/>
      <dgm:t>
        <a:bodyPr/>
        <a:lstStyle/>
        <a:p>
          <a:endParaRPr lang="de-AT"/>
        </a:p>
      </dgm:t>
    </dgm:pt>
    <dgm:pt modelId="{9AF5ED78-341F-403E-97B4-875F8057A202}" type="pres">
      <dgm:prSet presAssocID="{F2941672-F5FC-4F5F-8FF3-57791CAF8C56}"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de-DE"/>
        </a:p>
      </dgm:t>
    </dgm:pt>
    <dgm:pt modelId="{77ECFE10-46D2-48B0-947A-2C85B551FC94}" type="pres">
      <dgm:prSet presAssocID="{F24300EC-4372-4D89-B437-9F81F6228517}" presName="text_2" presStyleLbl="node1" presStyleIdx="1" presStyleCnt="4">
        <dgm:presLayoutVars>
          <dgm:bulletEnabled val="1"/>
        </dgm:presLayoutVars>
      </dgm:prSet>
      <dgm:spPr/>
      <dgm:t>
        <a:bodyPr/>
        <a:lstStyle/>
        <a:p>
          <a:endParaRPr lang="de-DE"/>
        </a:p>
      </dgm:t>
    </dgm:pt>
    <dgm:pt modelId="{FEECF01B-4C91-4B01-BFA5-F1DFA7020B0A}" type="pres">
      <dgm:prSet presAssocID="{F24300EC-4372-4D89-B437-9F81F6228517}" presName="accent_2" presStyleCnt="0"/>
      <dgm:spPr/>
      <dgm:t>
        <a:bodyPr/>
        <a:lstStyle/>
        <a:p>
          <a:endParaRPr lang="de-AT"/>
        </a:p>
      </dgm:t>
    </dgm:pt>
    <dgm:pt modelId="{EF12B5F5-AB8A-4523-B395-C351AAF3CDFA}" type="pres">
      <dgm:prSet presAssocID="{F24300EC-4372-4D89-B437-9F81F6228517}"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AT"/>
        </a:p>
      </dgm:t>
    </dgm:pt>
    <dgm:pt modelId="{05B6BCF6-5489-475A-B5DE-FD52A369E62E}" type="pres">
      <dgm:prSet presAssocID="{6294B47C-6F34-44F9-86EA-BF836310DA6A}" presName="text_3" presStyleLbl="node1" presStyleIdx="2" presStyleCnt="4">
        <dgm:presLayoutVars>
          <dgm:bulletEnabled val="1"/>
        </dgm:presLayoutVars>
      </dgm:prSet>
      <dgm:spPr/>
      <dgm:t>
        <a:bodyPr/>
        <a:lstStyle/>
        <a:p>
          <a:endParaRPr lang="en-US"/>
        </a:p>
      </dgm:t>
    </dgm:pt>
    <dgm:pt modelId="{A8132462-2418-4DEE-B6A9-73A1604845BE}" type="pres">
      <dgm:prSet presAssocID="{6294B47C-6F34-44F9-86EA-BF836310DA6A}" presName="accent_3" presStyleCnt="0"/>
      <dgm:spPr/>
    </dgm:pt>
    <dgm:pt modelId="{A1ACB26E-8914-4628-B7B1-8FAD5ECA0557}" type="pres">
      <dgm:prSet presAssocID="{6294B47C-6F34-44F9-86EA-BF836310DA6A}" presName="accentRepeatNode" presStyleLbl="solidFgAcc1" presStyleIdx="2" presStyleCnt="4"/>
      <dgm:spPr>
        <a:solidFill>
          <a:schemeClr val="accent1"/>
        </a:solidFill>
      </dgm:spPr>
      <dgm:t>
        <a:bodyPr/>
        <a:lstStyle/>
        <a:p>
          <a:endParaRPr lang="en-US"/>
        </a:p>
      </dgm:t>
    </dgm:pt>
    <dgm:pt modelId="{91210F3F-D8B2-42DD-8F99-15CEF9439F8A}" type="pres">
      <dgm:prSet presAssocID="{6755B75A-DA2F-4942-9466-602DAA2B76D4}" presName="text_4" presStyleLbl="node1" presStyleIdx="3" presStyleCnt="4">
        <dgm:presLayoutVars>
          <dgm:bulletEnabled val="1"/>
        </dgm:presLayoutVars>
      </dgm:prSet>
      <dgm:spPr/>
      <dgm:t>
        <a:bodyPr/>
        <a:lstStyle/>
        <a:p>
          <a:endParaRPr lang="de-DE"/>
        </a:p>
      </dgm:t>
    </dgm:pt>
    <dgm:pt modelId="{D9DCCA26-62B6-4763-8EFA-968C560C11C4}" type="pres">
      <dgm:prSet presAssocID="{6755B75A-DA2F-4942-9466-602DAA2B76D4}" presName="accent_4" presStyleCnt="0"/>
      <dgm:spPr/>
      <dgm:t>
        <a:bodyPr/>
        <a:lstStyle/>
        <a:p>
          <a:endParaRPr lang="de-AT"/>
        </a:p>
      </dgm:t>
    </dgm:pt>
    <dgm:pt modelId="{2D85C60B-45A6-47F1-BDC4-779963C33EA5}" type="pres">
      <dgm:prSet presAssocID="{6755B75A-DA2F-4942-9466-602DAA2B76D4}"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de-AT"/>
        </a:p>
      </dgm:t>
    </dgm:pt>
  </dgm:ptLst>
  <dgm:cxnLst>
    <dgm:cxn modelId="{B9F0F9F5-0064-45A0-B445-85E83E5F8D65}" type="presOf" srcId="{6755B75A-DA2F-4942-9466-602DAA2B76D4}" destId="{91210F3F-D8B2-42DD-8F99-15CEF9439F8A}" srcOrd="0" destOrd="0" presId="urn:microsoft.com/office/officeart/2008/layout/VerticalCurvedList"/>
    <dgm:cxn modelId="{7F3350F8-255E-43B5-B210-9A0FFAE2228C}" type="presOf" srcId="{6294B47C-6F34-44F9-86EA-BF836310DA6A}" destId="{05B6BCF6-5489-475A-B5DE-FD52A369E62E}" srcOrd="0" destOrd="0" presId="urn:microsoft.com/office/officeart/2008/layout/VerticalCurvedList"/>
    <dgm:cxn modelId="{C3C7E41B-E07C-4A0D-8148-E91787638E88}" type="presOf" srcId="{F24300EC-4372-4D89-B437-9F81F6228517}" destId="{77ECFE10-46D2-48B0-947A-2C85B551FC94}" srcOrd="0" destOrd="0" presId="urn:microsoft.com/office/officeart/2008/layout/VerticalCurvedList"/>
    <dgm:cxn modelId="{E824F111-2B46-4C46-ADCA-356EED2D4177}" type="presOf" srcId="{624E2F07-CA2B-4ED9-89E9-4ED31FD7F6BD}" destId="{93855F07-44CB-45DE-B464-761E63A71CD5}" srcOrd="0" destOrd="0" presId="urn:microsoft.com/office/officeart/2008/layout/VerticalCurvedList"/>
    <dgm:cxn modelId="{0781121C-2DD2-4939-9728-C6477965DA94}" srcId="{754914D3-2823-4D9D-9B5F-8AAE908A2791}" destId="{F24300EC-4372-4D89-B437-9F81F6228517}" srcOrd="1" destOrd="0" parTransId="{468FF3C9-0BE5-4FF4-BE42-47AA0FABB054}" sibTransId="{BBB9D7DD-2425-4723-8219-8DCB9AF8E441}"/>
    <dgm:cxn modelId="{6C12AAA9-A7FE-44EC-8AC9-383942F9847E}" srcId="{754914D3-2823-4D9D-9B5F-8AAE908A2791}" destId="{6755B75A-DA2F-4942-9466-602DAA2B76D4}" srcOrd="3" destOrd="0" parTransId="{C9E67486-D4AA-4601-A24B-52155755B0C0}" sibTransId="{CC8056C9-9B1F-44C8-BB32-4B1222D8CD4E}"/>
    <dgm:cxn modelId="{71A150EE-1F15-4F94-A205-535C714D5F46}" srcId="{754914D3-2823-4D9D-9B5F-8AAE908A2791}" destId="{6294B47C-6F34-44F9-86EA-BF836310DA6A}" srcOrd="2" destOrd="0" parTransId="{394E4827-0976-406B-A4E5-0BDD8106488C}" sibTransId="{C1343054-4F2B-44B3-9DCC-3DB4EB1318B7}"/>
    <dgm:cxn modelId="{430CE424-4D65-4DB6-87AA-8C929EA2E361}" type="presOf" srcId="{F2941672-F5FC-4F5F-8FF3-57791CAF8C56}" destId="{AB399548-C0EB-4691-9CE6-7284291054B6}" srcOrd="0" destOrd="0" presId="urn:microsoft.com/office/officeart/2008/layout/VerticalCurvedList"/>
    <dgm:cxn modelId="{108E50BE-3469-439F-8FFF-017FEBDD5C74}" srcId="{754914D3-2823-4D9D-9B5F-8AAE908A2791}" destId="{F2941672-F5FC-4F5F-8FF3-57791CAF8C56}" srcOrd="0" destOrd="0" parTransId="{937F0D99-2D0E-48A6-94B9-C880850880C0}" sibTransId="{624E2F07-CA2B-4ED9-89E9-4ED31FD7F6BD}"/>
    <dgm:cxn modelId="{863CF49C-DF48-4022-9283-1B37AC7D18F0}" type="presOf" srcId="{754914D3-2823-4D9D-9B5F-8AAE908A2791}" destId="{AE6139D5-D84B-4711-8A6A-A5161E022A99}" srcOrd="0" destOrd="0" presId="urn:microsoft.com/office/officeart/2008/layout/VerticalCurvedList"/>
    <dgm:cxn modelId="{E2FD6C78-F053-4E9C-AEB7-5D7BD7C57CB9}" type="presParOf" srcId="{AE6139D5-D84B-4711-8A6A-A5161E022A99}" destId="{00F42187-34FD-4D8B-A449-F316E9EB9AFA}" srcOrd="0" destOrd="0" presId="urn:microsoft.com/office/officeart/2008/layout/VerticalCurvedList"/>
    <dgm:cxn modelId="{16F631B2-D594-4BCD-865B-29B45875C101}" type="presParOf" srcId="{00F42187-34FD-4D8B-A449-F316E9EB9AFA}" destId="{C168C53D-163A-4892-8EF0-B5326C3FF8C8}" srcOrd="0" destOrd="0" presId="urn:microsoft.com/office/officeart/2008/layout/VerticalCurvedList"/>
    <dgm:cxn modelId="{644A2BE8-3C6A-4A98-BCD8-3432A9336966}" type="presParOf" srcId="{C168C53D-163A-4892-8EF0-B5326C3FF8C8}" destId="{0FAB2C97-DF89-43B9-B7B2-C745E026F562}" srcOrd="0" destOrd="0" presId="urn:microsoft.com/office/officeart/2008/layout/VerticalCurvedList"/>
    <dgm:cxn modelId="{645BB2D3-6885-41B5-8F09-1FF832C16DC8}" type="presParOf" srcId="{C168C53D-163A-4892-8EF0-B5326C3FF8C8}" destId="{93855F07-44CB-45DE-B464-761E63A71CD5}" srcOrd="1" destOrd="0" presId="urn:microsoft.com/office/officeart/2008/layout/VerticalCurvedList"/>
    <dgm:cxn modelId="{613619D4-19A6-4D66-8EFA-8B44F060D3FD}" type="presParOf" srcId="{C168C53D-163A-4892-8EF0-B5326C3FF8C8}" destId="{D258DE45-194F-4470-A0BE-D234AB24927B}" srcOrd="2" destOrd="0" presId="urn:microsoft.com/office/officeart/2008/layout/VerticalCurvedList"/>
    <dgm:cxn modelId="{76DA8CFF-7F31-4DB4-BB5E-9E40C6F98CE2}" type="presParOf" srcId="{C168C53D-163A-4892-8EF0-B5326C3FF8C8}" destId="{BF8CDB65-7F63-46ED-AD6F-299BB5E410A3}" srcOrd="3" destOrd="0" presId="urn:microsoft.com/office/officeart/2008/layout/VerticalCurvedList"/>
    <dgm:cxn modelId="{1C63B56D-EC1B-4CEB-9169-F1441DE724A7}" type="presParOf" srcId="{00F42187-34FD-4D8B-A449-F316E9EB9AFA}" destId="{AB399548-C0EB-4691-9CE6-7284291054B6}" srcOrd="1" destOrd="0" presId="urn:microsoft.com/office/officeart/2008/layout/VerticalCurvedList"/>
    <dgm:cxn modelId="{D9AAFA95-E81F-4FDB-95B6-DF2CC8F08812}" type="presParOf" srcId="{00F42187-34FD-4D8B-A449-F316E9EB9AFA}" destId="{0B7AF41F-095F-4954-9948-F3B9C7302B4D}" srcOrd="2" destOrd="0" presId="urn:microsoft.com/office/officeart/2008/layout/VerticalCurvedList"/>
    <dgm:cxn modelId="{73D375CB-7519-4D7E-A8BB-2A342CC5837D}" type="presParOf" srcId="{0B7AF41F-095F-4954-9948-F3B9C7302B4D}" destId="{9AF5ED78-341F-403E-97B4-875F8057A202}" srcOrd="0" destOrd="0" presId="urn:microsoft.com/office/officeart/2008/layout/VerticalCurvedList"/>
    <dgm:cxn modelId="{CCFA7EDB-9B7D-4536-84C5-FAE9339BED63}" type="presParOf" srcId="{00F42187-34FD-4D8B-A449-F316E9EB9AFA}" destId="{77ECFE10-46D2-48B0-947A-2C85B551FC94}" srcOrd="3" destOrd="0" presId="urn:microsoft.com/office/officeart/2008/layout/VerticalCurvedList"/>
    <dgm:cxn modelId="{D5DD9C8A-712D-49F6-9AD5-DD3B49C8A323}" type="presParOf" srcId="{00F42187-34FD-4D8B-A449-F316E9EB9AFA}" destId="{FEECF01B-4C91-4B01-BFA5-F1DFA7020B0A}" srcOrd="4" destOrd="0" presId="urn:microsoft.com/office/officeart/2008/layout/VerticalCurvedList"/>
    <dgm:cxn modelId="{071851B1-B777-4873-9ACD-0F6AE43BB65F}" type="presParOf" srcId="{FEECF01B-4C91-4B01-BFA5-F1DFA7020B0A}" destId="{EF12B5F5-AB8A-4523-B395-C351AAF3CDFA}" srcOrd="0" destOrd="0" presId="urn:microsoft.com/office/officeart/2008/layout/VerticalCurvedList"/>
    <dgm:cxn modelId="{52EDE46B-1103-4F7D-B15F-6113975ECD84}" type="presParOf" srcId="{00F42187-34FD-4D8B-A449-F316E9EB9AFA}" destId="{05B6BCF6-5489-475A-B5DE-FD52A369E62E}" srcOrd="5" destOrd="0" presId="urn:microsoft.com/office/officeart/2008/layout/VerticalCurvedList"/>
    <dgm:cxn modelId="{356DB04A-102C-4762-B58B-4DE77CCE174F}" type="presParOf" srcId="{00F42187-34FD-4D8B-A449-F316E9EB9AFA}" destId="{A8132462-2418-4DEE-B6A9-73A1604845BE}" srcOrd="6" destOrd="0" presId="urn:microsoft.com/office/officeart/2008/layout/VerticalCurvedList"/>
    <dgm:cxn modelId="{29F48598-BAC4-44A8-B956-589B3681B64F}" type="presParOf" srcId="{A8132462-2418-4DEE-B6A9-73A1604845BE}" destId="{A1ACB26E-8914-4628-B7B1-8FAD5ECA0557}" srcOrd="0" destOrd="0" presId="urn:microsoft.com/office/officeart/2008/layout/VerticalCurvedList"/>
    <dgm:cxn modelId="{69132F37-F782-4447-9EB9-460CBA6881CB}" type="presParOf" srcId="{00F42187-34FD-4D8B-A449-F316E9EB9AFA}" destId="{91210F3F-D8B2-42DD-8F99-15CEF9439F8A}" srcOrd="7" destOrd="0" presId="urn:microsoft.com/office/officeart/2008/layout/VerticalCurvedList"/>
    <dgm:cxn modelId="{6F7E4C5D-0287-45E2-993A-A67D8122F7A7}" type="presParOf" srcId="{00F42187-34FD-4D8B-A449-F316E9EB9AFA}" destId="{D9DCCA26-62B6-4763-8EFA-968C560C11C4}" srcOrd="8" destOrd="0" presId="urn:microsoft.com/office/officeart/2008/layout/VerticalCurvedList"/>
    <dgm:cxn modelId="{0AE4DC63-0638-4C93-8EC5-FA456C703287}" type="presParOf" srcId="{D9DCCA26-62B6-4763-8EFA-968C560C11C4}"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FD1DB6-5BA1-42EC-9011-CC2C4C081D5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A9CD4E4-E9B3-471E-A493-52F2BC27EB3D}">
      <dgm:prSet phldrT="[Text]" custT="1"/>
      <dgm:spPr/>
      <dgm:t>
        <a:bodyPr/>
        <a:lstStyle/>
        <a:p>
          <a:pPr algn="l"/>
          <a:r>
            <a:rPr lang="en-US" sz="1800" noProof="0" dirty="0" smtClean="0">
              <a:solidFill>
                <a:schemeClr val="accent1"/>
              </a:solidFill>
            </a:rPr>
            <a:t>-road congestion</a:t>
          </a:r>
          <a:br>
            <a:rPr lang="en-US" sz="1800" noProof="0" dirty="0" smtClean="0">
              <a:solidFill>
                <a:schemeClr val="accent1"/>
              </a:solidFill>
            </a:rPr>
          </a:br>
          <a:r>
            <a:rPr lang="en-US" sz="1800" noProof="0" dirty="0" smtClean="0">
              <a:solidFill>
                <a:schemeClr val="accent1"/>
              </a:solidFill>
            </a:rPr>
            <a:t>-increasing transport volume (ship size)</a:t>
          </a:r>
          <a:br>
            <a:rPr lang="en-US" sz="1800" noProof="0" dirty="0" smtClean="0">
              <a:solidFill>
                <a:schemeClr val="accent1"/>
              </a:solidFill>
            </a:rPr>
          </a:br>
          <a:r>
            <a:rPr lang="en-US" sz="1800" noProof="0" dirty="0" smtClean="0">
              <a:solidFill>
                <a:schemeClr val="accent1"/>
              </a:solidFill>
            </a:rPr>
            <a:t>-demand for efficient hinterland connections and sustainable transport</a:t>
          </a:r>
          <a:br>
            <a:rPr lang="en-US" sz="1800" noProof="0" dirty="0" smtClean="0">
              <a:solidFill>
                <a:schemeClr val="accent1"/>
              </a:solidFill>
            </a:rPr>
          </a:br>
          <a:r>
            <a:rPr lang="en-US" sz="1800" noProof="0" dirty="0" smtClean="0">
              <a:solidFill>
                <a:schemeClr val="accent1"/>
              </a:solidFill>
            </a:rPr>
            <a:t>- more use of rail and inland shipping</a:t>
          </a:r>
        </a:p>
      </dgm:t>
    </dgm:pt>
    <dgm:pt modelId="{EC7A9625-2778-4307-A7A4-FDED78F70271}" type="parTrans" cxnId="{E70D7985-8310-4A51-948A-5FDD03990229}">
      <dgm:prSet/>
      <dgm:spPr/>
      <dgm:t>
        <a:bodyPr/>
        <a:lstStyle/>
        <a:p>
          <a:endParaRPr lang="en-US"/>
        </a:p>
      </dgm:t>
    </dgm:pt>
    <dgm:pt modelId="{8E3E59E8-7B6D-4B1A-B091-CFB6A5A43041}" type="sibTrans" cxnId="{E70D7985-8310-4A51-948A-5FDD03990229}">
      <dgm:prSet/>
      <dgm:spPr/>
      <dgm:t>
        <a:bodyPr/>
        <a:lstStyle/>
        <a:p>
          <a:endParaRPr lang="en-US"/>
        </a:p>
      </dgm:t>
    </dgm:pt>
    <dgm:pt modelId="{811271F5-1483-42D8-B6AA-2E575307F0FB}">
      <dgm:prSet phldrT="[Text]" custT="1"/>
      <dgm:spPr/>
      <dgm:t>
        <a:bodyPr/>
        <a:lstStyle/>
        <a:p>
          <a:pPr algn="l"/>
          <a:r>
            <a:rPr lang="en-US" sz="1800" noProof="0" dirty="0" smtClean="0">
              <a:solidFill>
                <a:schemeClr val="accent1"/>
              </a:solidFill>
            </a:rPr>
            <a:t>-mind shift</a:t>
          </a:r>
          <a:br>
            <a:rPr lang="en-US" sz="1800" noProof="0" dirty="0" smtClean="0">
              <a:solidFill>
                <a:schemeClr val="accent1"/>
              </a:solidFill>
            </a:rPr>
          </a:br>
          <a:r>
            <a:rPr lang="en-US" sz="1800" noProof="0" dirty="0" smtClean="0">
              <a:solidFill>
                <a:schemeClr val="accent1"/>
              </a:solidFill>
            </a:rPr>
            <a:t>-sharing of data</a:t>
          </a:r>
          <a:br>
            <a:rPr lang="en-US" sz="1800" noProof="0" dirty="0" smtClean="0">
              <a:solidFill>
                <a:schemeClr val="accent1"/>
              </a:solidFill>
            </a:rPr>
          </a:br>
          <a:r>
            <a:rPr lang="en-US" sz="1800" noProof="0" dirty="0" smtClean="0">
              <a:solidFill>
                <a:schemeClr val="accent1"/>
              </a:solidFill>
            </a:rPr>
            <a:t>-collaboration with competitors</a:t>
          </a:r>
          <a:br>
            <a:rPr lang="en-US" sz="1800" noProof="0" dirty="0" smtClean="0">
              <a:solidFill>
                <a:schemeClr val="accent1"/>
              </a:solidFill>
            </a:rPr>
          </a:br>
          <a:r>
            <a:rPr lang="en-US" sz="1800" noProof="0" dirty="0" smtClean="0">
              <a:solidFill>
                <a:schemeClr val="accent1"/>
              </a:solidFill>
            </a:rPr>
            <a:t>-amodal booking by the client </a:t>
          </a:r>
          <a:r>
            <a:rPr lang="en-US" sz="1800" noProof="0" dirty="0" smtClean="0">
              <a:solidFill>
                <a:schemeClr val="accent1"/>
              </a:solidFill>
              <a:sym typeface="Wingdings" panose="05000000000000000000" pitchFamily="2" charset="2"/>
            </a:rPr>
            <a:t> give up control</a:t>
          </a:r>
          <a:endParaRPr lang="en-US" sz="1800" noProof="0" dirty="0">
            <a:solidFill>
              <a:schemeClr val="accent1"/>
            </a:solidFill>
          </a:endParaRPr>
        </a:p>
      </dgm:t>
    </dgm:pt>
    <dgm:pt modelId="{421F4E94-7EF6-40E3-A849-3119D656B161}" type="parTrans" cxnId="{EE6CD9F6-3E4E-45DC-8D2E-348A10B41333}">
      <dgm:prSet/>
      <dgm:spPr/>
      <dgm:t>
        <a:bodyPr/>
        <a:lstStyle/>
        <a:p>
          <a:endParaRPr lang="en-US"/>
        </a:p>
      </dgm:t>
    </dgm:pt>
    <dgm:pt modelId="{96B8E153-3314-4900-A2F7-4E6AB5C2867F}" type="sibTrans" cxnId="{EE6CD9F6-3E4E-45DC-8D2E-348A10B41333}">
      <dgm:prSet/>
      <dgm:spPr/>
      <dgm:t>
        <a:bodyPr/>
        <a:lstStyle/>
        <a:p>
          <a:endParaRPr lang="en-US"/>
        </a:p>
      </dgm:t>
    </dgm:pt>
    <dgm:pt modelId="{F093885C-38CC-4A7D-920D-23C59995A196}" type="pres">
      <dgm:prSet presAssocID="{E0FD1DB6-5BA1-42EC-9011-CC2C4C081D50}" presName="compositeShape" presStyleCnt="0">
        <dgm:presLayoutVars>
          <dgm:chMax val="2"/>
          <dgm:dir/>
          <dgm:resizeHandles val="exact"/>
        </dgm:presLayoutVars>
      </dgm:prSet>
      <dgm:spPr/>
      <dgm:t>
        <a:bodyPr/>
        <a:lstStyle/>
        <a:p>
          <a:endParaRPr lang="en-US"/>
        </a:p>
      </dgm:t>
    </dgm:pt>
    <dgm:pt modelId="{F85C71B2-A21D-4821-989F-E1EDC043A876}" type="pres">
      <dgm:prSet presAssocID="{E0FD1DB6-5BA1-42EC-9011-CC2C4C081D50}" presName="divider" presStyleLbl="fgShp" presStyleIdx="0" presStyleCnt="1"/>
      <dgm:spPr/>
    </dgm:pt>
    <dgm:pt modelId="{DF2CF56C-82DA-4A00-B698-8453909064CD}" type="pres">
      <dgm:prSet presAssocID="{EA9CD4E4-E9B3-471E-A493-52F2BC27EB3D}" presName="downArrow" presStyleLbl="node1" presStyleIdx="0" presStyleCnt="2" custAng="10800000" custScaleX="54646" custScaleY="98470" custLinFactX="50998" custLinFactY="19034" custLinFactNeighborX="100000" custLinFactNeighborY="100000"/>
      <dgm:spPr>
        <a:solidFill>
          <a:schemeClr val="accent1"/>
        </a:solidFill>
      </dgm:spPr>
      <dgm:t>
        <a:bodyPr/>
        <a:lstStyle/>
        <a:p>
          <a:endParaRPr lang="en-US"/>
        </a:p>
      </dgm:t>
    </dgm:pt>
    <dgm:pt modelId="{3E852B59-CA37-4A82-8249-8AF5157BC8E7}" type="pres">
      <dgm:prSet presAssocID="{EA9CD4E4-E9B3-471E-A493-52F2BC27EB3D}" presName="downArrowText" presStyleLbl="revTx" presStyleIdx="0" presStyleCnt="2">
        <dgm:presLayoutVars>
          <dgm:bulletEnabled val="1"/>
        </dgm:presLayoutVars>
      </dgm:prSet>
      <dgm:spPr/>
      <dgm:t>
        <a:bodyPr/>
        <a:lstStyle/>
        <a:p>
          <a:endParaRPr lang="en-US"/>
        </a:p>
      </dgm:t>
    </dgm:pt>
    <dgm:pt modelId="{17D8FE5E-293E-4938-9225-E7B49DF2F37B}" type="pres">
      <dgm:prSet presAssocID="{811271F5-1483-42D8-B6AA-2E575307F0FB}" presName="upArrow" presStyleLbl="node1" presStyleIdx="1" presStyleCnt="2" custAng="10800000" custScaleX="53618" custScaleY="98077" custLinFactX="-57940" custLinFactY="-28784" custLinFactNeighborX="-100000" custLinFactNeighborY="-100000"/>
      <dgm:spPr/>
      <dgm:t>
        <a:bodyPr/>
        <a:lstStyle/>
        <a:p>
          <a:endParaRPr lang="en-US"/>
        </a:p>
      </dgm:t>
    </dgm:pt>
    <dgm:pt modelId="{168A570C-49B6-4AB5-A613-FC5A8034EBF2}" type="pres">
      <dgm:prSet presAssocID="{811271F5-1483-42D8-B6AA-2E575307F0FB}" presName="upArrowText" presStyleLbl="revTx" presStyleIdx="1" presStyleCnt="2">
        <dgm:presLayoutVars>
          <dgm:bulletEnabled val="1"/>
        </dgm:presLayoutVars>
      </dgm:prSet>
      <dgm:spPr/>
      <dgm:t>
        <a:bodyPr/>
        <a:lstStyle/>
        <a:p>
          <a:endParaRPr lang="en-US"/>
        </a:p>
      </dgm:t>
    </dgm:pt>
  </dgm:ptLst>
  <dgm:cxnLst>
    <dgm:cxn modelId="{EE6CD9F6-3E4E-45DC-8D2E-348A10B41333}" srcId="{E0FD1DB6-5BA1-42EC-9011-CC2C4C081D50}" destId="{811271F5-1483-42D8-B6AA-2E575307F0FB}" srcOrd="1" destOrd="0" parTransId="{421F4E94-7EF6-40E3-A849-3119D656B161}" sibTransId="{96B8E153-3314-4900-A2F7-4E6AB5C2867F}"/>
    <dgm:cxn modelId="{F831907A-C421-49D6-BEDA-38EE91634785}" type="presOf" srcId="{EA9CD4E4-E9B3-471E-A493-52F2BC27EB3D}" destId="{3E852B59-CA37-4A82-8249-8AF5157BC8E7}" srcOrd="0" destOrd="0" presId="urn:microsoft.com/office/officeart/2005/8/layout/arrow3"/>
    <dgm:cxn modelId="{7418FE27-7DF9-460A-88E4-693EADD9A61E}" type="presOf" srcId="{811271F5-1483-42D8-B6AA-2E575307F0FB}" destId="{168A570C-49B6-4AB5-A613-FC5A8034EBF2}" srcOrd="0" destOrd="0" presId="urn:microsoft.com/office/officeart/2005/8/layout/arrow3"/>
    <dgm:cxn modelId="{ADEE3C57-8AB6-434F-B3E7-95EDACCE15EB}" type="presOf" srcId="{E0FD1DB6-5BA1-42EC-9011-CC2C4C081D50}" destId="{F093885C-38CC-4A7D-920D-23C59995A196}" srcOrd="0" destOrd="0" presId="urn:microsoft.com/office/officeart/2005/8/layout/arrow3"/>
    <dgm:cxn modelId="{E70D7985-8310-4A51-948A-5FDD03990229}" srcId="{E0FD1DB6-5BA1-42EC-9011-CC2C4C081D50}" destId="{EA9CD4E4-E9B3-471E-A493-52F2BC27EB3D}" srcOrd="0" destOrd="0" parTransId="{EC7A9625-2778-4307-A7A4-FDED78F70271}" sibTransId="{8E3E59E8-7B6D-4B1A-B091-CFB6A5A43041}"/>
    <dgm:cxn modelId="{C60F4B9B-D0C9-4FB6-8B1D-1E71189FB42D}" type="presParOf" srcId="{F093885C-38CC-4A7D-920D-23C59995A196}" destId="{F85C71B2-A21D-4821-989F-E1EDC043A876}" srcOrd="0" destOrd="0" presId="urn:microsoft.com/office/officeart/2005/8/layout/arrow3"/>
    <dgm:cxn modelId="{A9335861-5653-4CBD-839F-BCFDA7311834}" type="presParOf" srcId="{F093885C-38CC-4A7D-920D-23C59995A196}" destId="{DF2CF56C-82DA-4A00-B698-8453909064CD}" srcOrd="1" destOrd="0" presId="urn:microsoft.com/office/officeart/2005/8/layout/arrow3"/>
    <dgm:cxn modelId="{75CA777F-96FC-4658-8D48-7E47A15380DE}" type="presParOf" srcId="{F093885C-38CC-4A7D-920D-23C59995A196}" destId="{3E852B59-CA37-4A82-8249-8AF5157BC8E7}" srcOrd="2" destOrd="0" presId="urn:microsoft.com/office/officeart/2005/8/layout/arrow3"/>
    <dgm:cxn modelId="{143F4426-533A-4815-BB5F-211A09678748}" type="presParOf" srcId="{F093885C-38CC-4A7D-920D-23C59995A196}" destId="{17D8FE5E-293E-4938-9225-E7B49DF2F37B}" srcOrd="3" destOrd="0" presId="urn:microsoft.com/office/officeart/2005/8/layout/arrow3"/>
    <dgm:cxn modelId="{5CF67003-9465-45D7-8C6B-B20A883D50FD}" type="presParOf" srcId="{F093885C-38CC-4A7D-920D-23C59995A196}" destId="{168A570C-49B6-4AB5-A613-FC5A8034EBF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941672-F5FC-4F5F-8FF3-57791CAF8C56}">
      <dgm:prSet custT="1"/>
      <dgm:spPr>
        <a:solidFill>
          <a:schemeClr val="accent1">
            <a:lumMod val="40000"/>
            <a:lumOff val="60000"/>
          </a:schemeClr>
        </a:solidFill>
      </dgm:spPr>
      <dgm:t>
        <a:bodyPr/>
        <a:lstStyle/>
        <a:p>
          <a:pPr algn="l"/>
          <a:r>
            <a:rPr lang="en-US" sz="2400" noProof="0" dirty="0" smtClean="0">
              <a:solidFill>
                <a:schemeClr val="accent1"/>
              </a:solidFill>
            </a:rPr>
            <a:t>Freight transport</a:t>
          </a:r>
        </a:p>
      </dgm:t>
    </dgm:pt>
    <dgm:pt modelId="{937F0D99-2D0E-48A6-94B9-C880850880C0}" type="parTrans" cxnId="{108E50BE-3469-439F-8FFF-017FEBDD5C74}">
      <dgm:prSet/>
      <dgm:spPr/>
      <dgm:t>
        <a:bodyPr/>
        <a:lstStyle/>
        <a:p>
          <a:pPr algn="l"/>
          <a:endParaRPr lang="de-DE"/>
        </a:p>
      </dgm:t>
    </dgm:pt>
    <dgm:pt modelId="{624E2F07-CA2B-4ED9-89E9-4ED31FD7F6BD}" type="sibTrans" cxnId="{108E50BE-3469-439F-8FFF-017FEBDD5C74}">
      <dgm:prSet/>
      <dgm:spPr/>
      <dgm:t>
        <a:bodyPr/>
        <a:lstStyle/>
        <a:p>
          <a:pPr algn="l"/>
          <a:endParaRPr lang="de-DE"/>
        </a:p>
      </dgm:t>
    </dgm:pt>
    <dgm:pt modelId="{6755B75A-DA2F-4942-9466-602DAA2B76D4}">
      <dgm:prSet custT="1"/>
      <dgm:spPr>
        <a:solidFill>
          <a:schemeClr val="accent1">
            <a:lumMod val="40000"/>
            <a:lumOff val="60000"/>
          </a:schemeClr>
        </a:solidFill>
      </dgm:spPr>
      <dgm:t>
        <a:bodyPr/>
        <a:lstStyle/>
        <a:p>
          <a:pPr algn="l"/>
          <a:r>
            <a:rPr lang="en-US" sz="2400" noProof="0" dirty="0" smtClean="0">
              <a:solidFill>
                <a:schemeClr val="accent1"/>
              </a:solidFill>
            </a:rPr>
            <a:t>Physical Internet</a:t>
          </a:r>
        </a:p>
      </dgm:t>
    </dgm:pt>
    <dgm:pt modelId="{CC8056C9-9B1F-44C8-BB32-4B1222D8CD4E}" type="sibTrans" cxnId="{6C12AAA9-A7FE-44EC-8AC9-383942F9847E}">
      <dgm:prSet/>
      <dgm:spPr/>
      <dgm:t>
        <a:bodyPr/>
        <a:lstStyle/>
        <a:p>
          <a:pPr algn="l"/>
          <a:endParaRPr lang="de-DE"/>
        </a:p>
      </dgm:t>
    </dgm:pt>
    <dgm:pt modelId="{C9E67486-D4AA-4601-A24B-52155755B0C0}" type="parTrans" cxnId="{6C12AAA9-A7FE-44EC-8AC9-383942F9847E}">
      <dgm:prSet/>
      <dgm:spPr/>
      <dgm:t>
        <a:bodyPr/>
        <a:lstStyle/>
        <a:p>
          <a:pPr algn="l"/>
          <a:endParaRPr lang="de-DE"/>
        </a:p>
      </dgm:t>
    </dgm:pt>
    <dgm:pt modelId="{F24300EC-4372-4D89-B437-9F81F6228517}">
      <dgm:prSet custT="1"/>
      <dgm:spPr>
        <a:solidFill>
          <a:schemeClr val="accent1">
            <a:lumMod val="40000"/>
            <a:lumOff val="60000"/>
          </a:schemeClr>
        </a:solidFill>
      </dgm:spPr>
      <dgm:t>
        <a:bodyPr/>
        <a:lstStyle/>
        <a:p>
          <a:pPr algn="l"/>
          <a:r>
            <a:rPr lang="en-US" sz="2400" noProof="0" dirty="0" smtClean="0">
              <a:solidFill>
                <a:schemeClr val="accent1"/>
              </a:solidFill>
            </a:rPr>
            <a:t>Multimodal transport concepts</a:t>
          </a:r>
        </a:p>
      </dgm:t>
    </dgm:pt>
    <dgm:pt modelId="{BBB9D7DD-2425-4723-8219-8DCB9AF8E441}" type="sibTrans" cxnId="{0781121C-2DD2-4939-9728-C6477965DA94}">
      <dgm:prSet/>
      <dgm:spPr/>
      <dgm:t>
        <a:bodyPr/>
        <a:lstStyle/>
        <a:p>
          <a:pPr algn="l"/>
          <a:endParaRPr lang="de-DE"/>
        </a:p>
      </dgm:t>
    </dgm:pt>
    <dgm:pt modelId="{468FF3C9-0BE5-4FF4-BE42-47AA0FABB054}" type="parTrans" cxnId="{0781121C-2DD2-4939-9728-C6477965DA94}">
      <dgm:prSet/>
      <dgm:spPr/>
      <dgm:t>
        <a:bodyPr/>
        <a:lstStyle/>
        <a:p>
          <a:pPr algn="l"/>
          <a:endParaRPr lang="de-DE"/>
        </a:p>
      </dgm:t>
    </dgm:pt>
    <dgm:pt modelId="{6294B47C-6F34-44F9-86EA-BF836310DA6A}">
      <dgm:prSet custT="1"/>
      <dgm:spPr>
        <a:solidFill>
          <a:schemeClr val="accent1">
            <a:lumMod val="40000"/>
            <a:lumOff val="60000"/>
          </a:schemeClr>
        </a:solidFill>
      </dgm:spPr>
      <dgm:t>
        <a:bodyPr/>
        <a:lstStyle/>
        <a:p>
          <a:pPr algn="l"/>
          <a:r>
            <a:rPr lang="en-US" sz="2400" noProof="0" dirty="0" smtClean="0">
              <a:solidFill>
                <a:schemeClr val="accent1"/>
              </a:solidFill>
            </a:rPr>
            <a:t>Synchromodality</a:t>
          </a:r>
        </a:p>
      </dgm:t>
    </dgm:pt>
    <dgm:pt modelId="{394E4827-0976-406B-A4E5-0BDD8106488C}" type="parTrans" cxnId="{71A150EE-1F15-4F94-A205-535C714D5F46}">
      <dgm:prSet/>
      <dgm:spPr/>
      <dgm:t>
        <a:bodyPr/>
        <a:lstStyle/>
        <a:p>
          <a:pPr algn="l"/>
          <a:endParaRPr lang="en-US"/>
        </a:p>
      </dgm:t>
    </dgm:pt>
    <dgm:pt modelId="{C1343054-4F2B-44B3-9DCC-3DB4EB1318B7}" type="sibTrans" cxnId="{71A150EE-1F15-4F94-A205-535C714D5F46}">
      <dgm:prSet/>
      <dgm:spPr/>
      <dgm:t>
        <a:bodyPr/>
        <a:lstStyle/>
        <a:p>
          <a:pPr algn="l"/>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AB399548-C0EB-4691-9CE6-7284291054B6}" type="pres">
      <dgm:prSet presAssocID="{F2941672-F5FC-4F5F-8FF3-57791CAF8C56}" presName="text_1" presStyleLbl="node1" presStyleIdx="0" presStyleCnt="4">
        <dgm:presLayoutVars>
          <dgm:bulletEnabled val="1"/>
        </dgm:presLayoutVars>
      </dgm:prSet>
      <dgm:spPr/>
      <dgm:t>
        <a:bodyPr/>
        <a:lstStyle/>
        <a:p>
          <a:endParaRPr lang="de-DE"/>
        </a:p>
      </dgm:t>
    </dgm:pt>
    <dgm:pt modelId="{0B7AF41F-095F-4954-9948-F3B9C7302B4D}" type="pres">
      <dgm:prSet presAssocID="{F2941672-F5FC-4F5F-8FF3-57791CAF8C56}" presName="accent_1" presStyleCnt="0"/>
      <dgm:spPr/>
      <dgm:t>
        <a:bodyPr/>
        <a:lstStyle/>
        <a:p>
          <a:endParaRPr lang="de-AT"/>
        </a:p>
      </dgm:t>
    </dgm:pt>
    <dgm:pt modelId="{9AF5ED78-341F-403E-97B4-875F8057A202}" type="pres">
      <dgm:prSet presAssocID="{F2941672-F5FC-4F5F-8FF3-57791CAF8C56}"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de-DE"/>
        </a:p>
      </dgm:t>
    </dgm:pt>
    <dgm:pt modelId="{77ECFE10-46D2-48B0-947A-2C85B551FC94}" type="pres">
      <dgm:prSet presAssocID="{F24300EC-4372-4D89-B437-9F81F6228517}" presName="text_2" presStyleLbl="node1" presStyleIdx="1" presStyleCnt="4">
        <dgm:presLayoutVars>
          <dgm:bulletEnabled val="1"/>
        </dgm:presLayoutVars>
      </dgm:prSet>
      <dgm:spPr/>
      <dgm:t>
        <a:bodyPr/>
        <a:lstStyle/>
        <a:p>
          <a:endParaRPr lang="de-DE"/>
        </a:p>
      </dgm:t>
    </dgm:pt>
    <dgm:pt modelId="{FEECF01B-4C91-4B01-BFA5-F1DFA7020B0A}" type="pres">
      <dgm:prSet presAssocID="{F24300EC-4372-4D89-B437-9F81F6228517}" presName="accent_2" presStyleCnt="0"/>
      <dgm:spPr/>
      <dgm:t>
        <a:bodyPr/>
        <a:lstStyle/>
        <a:p>
          <a:endParaRPr lang="de-AT"/>
        </a:p>
      </dgm:t>
    </dgm:pt>
    <dgm:pt modelId="{EF12B5F5-AB8A-4523-B395-C351AAF3CDFA}" type="pres">
      <dgm:prSet presAssocID="{F24300EC-4372-4D89-B437-9F81F6228517}"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AT"/>
        </a:p>
      </dgm:t>
    </dgm:pt>
    <dgm:pt modelId="{05B6BCF6-5489-475A-B5DE-FD52A369E62E}" type="pres">
      <dgm:prSet presAssocID="{6294B47C-6F34-44F9-86EA-BF836310DA6A}" presName="text_3" presStyleLbl="node1" presStyleIdx="2" presStyleCnt="4">
        <dgm:presLayoutVars>
          <dgm:bulletEnabled val="1"/>
        </dgm:presLayoutVars>
      </dgm:prSet>
      <dgm:spPr/>
      <dgm:t>
        <a:bodyPr/>
        <a:lstStyle/>
        <a:p>
          <a:endParaRPr lang="en-US"/>
        </a:p>
      </dgm:t>
    </dgm:pt>
    <dgm:pt modelId="{A8132462-2418-4DEE-B6A9-73A1604845BE}" type="pres">
      <dgm:prSet presAssocID="{6294B47C-6F34-44F9-86EA-BF836310DA6A}" presName="accent_3" presStyleCnt="0"/>
      <dgm:spPr/>
    </dgm:pt>
    <dgm:pt modelId="{A1ACB26E-8914-4628-B7B1-8FAD5ECA0557}" type="pres">
      <dgm:prSet presAssocID="{6294B47C-6F34-44F9-86EA-BF836310DA6A}" presName="accentRepeatNode" presStyleLbl="solidFgAcc1" presStyleIdx="2" presStyleCnt="4"/>
      <dgm:spPr>
        <a:solidFill>
          <a:schemeClr val="accent1">
            <a:lumMod val="40000"/>
            <a:lumOff val="60000"/>
          </a:schemeClr>
        </a:solidFill>
      </dgm:spPr>
      <dgm:t>
        <a:bodyPr/>
        <a:lstStyle/>
        <a:p>
          <a:endParaRPr lang="en-US"/>
        </a:p>
      </dgm:t>
    </dgm:pt>
    <dgm:pt modelId="{91210F3F-D8B2-42DD-8F99-15CEF9439F8A}" type="pres">
      <dgm:prSet presAssocID="{6755B75A-DA2F-4942-9466-602DAA2B76D4}" presName="text_4" presStyleLbl="node1" presStyleIdx="3" presStyleCnt="4">
        <dgm:presLayoutVars>
          <dgm:bulletEnabled val="1"/>
        </dgm:presLayoutVars>
      </dgm:prSet>
      <dgm:spPr/>
      <dgm:t>
        <a:bodyPr/>
        <a:lstStyle/>
        <a:p>
          <a:endParaRPr lang="de-DE"/>
        </a:p>
      </dgm:t>
    </dgm:pt>
    <dgm:pt modelId="{D9DCCA26-62B6-4763-8EFA-968C560C11C4}" type="pres">
      <dgm:prSet presAssocID="{6755B75A-DA2F-4942-9466-602DAA2B76D4}" presName="accent_4" presStyleCnt="0"/>
      <dgm:spPr/>
      <dgm:t>
        <a:bodyPr/>
        <a:lstStyle/>
        <a:p>
          <a:endParaRPr lang="de-AT"/>
        </a:p>
      </dgm:t>
    </dgm:pt>
    <dgm:pt modelId="{2D85C60B-45A6-47F1-BDC4-779963C33EA5}" type="pres">
      <dgm:prSet presAssocID="{6755B75A-DA2F-4942-9466-602DAA2B76D4}" presName="accentRepeatNode" presStyleLbl="solidFgAcc1" presStyleIdx="3" presStyleCnt="4"/>
      <dgm:spPr>
        <a:solidFill>
          <a:schemeClr val="accent1"/>
        </a:solidFill>
        <a:ln w="28575">
          <a:solidFill>
            <a:schemeClr val="accent1"/>
          </a:solidFill>
        </a:ln>
      </dgm:spPr>
      <dgm:t>
        <a:bodyPr/>
        <a:lstStyle/>
        <a:p>
          <a:endParaRPr lang="de-AT"/>
        </a:p>
      </dgm:t>
    </dgm:pt>
  </dgm:ptLst>
  <dgm:cxnLst>
    <dgm:cxn modelId="{B3D94134-4218-4A24-8690-51BF22DBC9EE}" type="presOf" srcId="{F2941672-F5FC-4F5F-8FF3-57791CAF8C56}" destId="{AB399548-C0EB-4691-9CE6-7284291054B6}" srcOrd="0" destOrd="0" presId="urn:microsoft.com/office/officeart/2008/layout/VerticalCurvedList"/>
    <dgm:cxn modelId="{5C268152-1B2A-4DE5-85A8-2D6E7A69674C}" type="presOf" srcId="{754914D3-2823-4D9D-9B5F-8AAE908A2791}" destId="{AE6139D5-D84B-4711-8A6A-A5161E022A99}" srcOrd="0" destOrd="0" presId="urn:microsoft.com/office/officeart/2008/layout/VerticalCurvedList"/>
    <dgm:cxn modelId="{0781121C-2DD2-4939-9728-C6477965DA94}" srcId="{754914D3-2823-4D9D-9B5F-8AAE908A2791}" destId="{F24300EC-4372-4D89-B437-9F81F6228517}" srcOrd="1" destOrd="0" parTransId="{468FF3C9-0BE5-4FF4-BE42-47AA0FABB054}" sibTransId="{BBB9D7DD-2425-4723-8219-8DCB9AF8E441}"/>
    <dgm:cxn modelId="{6C12AAA9-A7FE-44EC-8AC9-383942F9847E}" srcId="{754914D3-2823-4D9D-9B5F-8AAE908A2791}" destId="{6755B75A-DA2F-4942-9466-602DAA2B76D4}" srcOrd="3" destOrd="0" parTransId="{C9E67486-D4AA-4601-A24B-52155755B0C0}" sibTransId="{CC8056C9-9B1F-44C8-BB32-4B1222D8CD4E}"/>
    <dgm:cxn modelId="{8D318F2E-FD9B-45AE-99E3-7E09F7ADE722}" type="presOf" srcId="{624E2F07-CA2B-4ED9-89E9-4ED31FD7F6BD}" destId="{93855F07-44CB-45DE-B464-761E63A71CD5}" srcOrd="0" destOrd="0" presId="urn:microsoft.com/office/officeart/2008/layout/VerticalCurvedList"/>
    <dgm:cxn modelId="{71A150EE-1F15-4F94-A205-535C714D5F46}" srcId="{754914D3-2823-4D9D-9B5F-8AAE908A2791}" destId="{6294B47C-6F34-44F9-86EA-BF836310DA6A}" srcOrd="2" destOrd="0" parTransId="{394E4827-0976-406B-A4E5-0BDD8106488C}" sibTransId="{C1343054-4F2B-44B3-9DCC-3DB4EB1318B7}"/>
    <dgm:cxn modelId="{3395EFED-12F5-475A-88E9-5EF20C5F91CA}" type="presOf" srcId="{6755B75A-DA2F-4942-9466-602DAA2B76D4}" destId="{91210F3F-D8B2-42DD-8F99-15CEF9439F8A}" srcOrd="0" destOrd="0" presId="urn:microsoft.com/office/officeart/2008/layout/VerticalCurvedList"/>
    <dgm:cxn modelId="{3B1429AA-C22A-4773-8973-A384C367A8F9}" type="presOf" srcId="{6294B47C-6F34-44F9-86EA-BF836310DA6A}" destId="{05B6BCF6-5489-475A-B5DE-FD52A369E62E}" srcOrd="0" destOrd="0" presId="urn:microsoft.com/office/officeart/2008/layout/VerticalCurvedList"/>
    <dgm:cxn modelId="{108E50BE-3469-439F-8FFF-017FEBDD5C74}" srcId="{754914D3-2823-4D9D-9B5F-8AAE908A2791}" destId="{F2941672-F5FC-4F5F-8FF3-57791CAF8C56}" srcOrd="0" destOrd="0" parTransId="{937F0D99-2D0E-48A6-94B9-C880850880C0}" sibTransId="{624E2F07-CA2B-4ED9-89E9-4ED31FD7F6BD}"/>
    <dgm:cxn modelId="{6B2D640F-8024-4A3F-8329-12236392B1D3}" type="presOf" srcId="{F24300EC-4372-4D89-B437-9F81F6228517}" destId="{77ECFE10-46D2-48B0-947A-2C85B551FC94}" srcOrd="0" destOrd="0" presId="urn:microsoft.com/office/officeart/2008/layout/VerticalCurvedList"/>
    <dgm:cxn modelId="{ECCAC230-59EC-4902-9C81-1396DFDADB91}" type="presParOf" srcId="{AE6139D5-D84B-4711-8A6A-A5161E022A99}" destId="{00F42187-34FD-4D8B-A449-F316E9EB9AFA}" srcOrd="0" destOrd="0" presId="urn:microsoft.com/office/officeart/2008/layout/VerticalCurvedList"/>
    <dgm:cxn modelId="{DFCAD788-23BC-41AC-9CE5-140CADEC7356}" type="presParOf" srcId="{00F42187-34FD-4D8B-A449-F316E9EB9AFA}" destId="{C168C53D-163A-4892-8EF0-B5326C3FF8C8}" srcOrd="0" destOrd="0" presId="urn:microsoft.com/office/officeart/2008/layout/VerticalCurvedList"/>
    <dgm:cxn modelId="{7B2A56D3-D443-48AE-82C1-0124C1065F29}" type="presParOf" srcId="{C168C53D-163A-4892-8EF0-B5326C3FF8C8}" destId="{0FAB2C97-DF89-43B9-B7B2-C745E026F562}" srcOrd="0" destOrd="0" presId="urn:microsoft.com/office/officeart/2008/layout/VerticalCurvedList"/>
    <dgm:cxn modelId="{C98FCB3F-50C6-4180-B534-AF9BC2F8621B}" type="presParOf" srcId="{C168C53D-163A-4892-8EF0-B5326C3FF8C8}" destId="{93855F07-44CB-45DE-B464-761E63A71CD5}" srcOrd="1" destOrd="0" presId="urn:microsoft.com/office/officeart/2008/layout/VerticalCurvedList"/>
    <dgm:cxn modelId="{71285E25-B599-4C43-BB4E-4F7A6B441966}" type="presParOf" srcId="{C168C53D-163A-4892-8EF0-B5326C3FF8C8}" destId="{D258DE45-194F-4470-A0BE-D234AB24927B}" srcOrd="2" destOrd="0" presId="urn:microsoft.com/office/officeart/2008/layout/VerticalCurvedList"/>
    <dgm:cxn modelId="{1BEF6A46-DF98-4D51-900B-D4CEEEB86661}" type="presParOf" srcId="{C168C53D-163A-4892-8EF0-B5326C3FF8C8}" destId="{BF8CDB65-7F63-46ED-AD6F-299BB5E410A3}" srcOrd="3" destOrd="0" presId="urn:microsoft.com/office/officeart/2008/layout/VerticalCurvedList"/>
    <dgm:cxn modelId="{1AC94CB6-BCCF-43B1-8834-45314F41E408}" type="presParOf" srcId="{00F42187-34FD-4D8B-A449-F316E9EB9AFA}" destId="{AB399548-C0EB-4691-9CE6-7284291054B6}" srcOrd="1" destOrd="0" presId="urn:microsoft.com/office/officeart/2008/layout/VerticalCurvedList"/>
    <dgm:cxn modelId="{20E9270E-74C4-4418-8F3E-3B40138C7B30}" type="presParOf" srcId="{00F42187-34FD-4D8B-A449-F316E9EB9AFA}" destId="{0B7AF41F-095F-4954-9948-F3B9C7302B4D}" srcOrd="2" destOrd="0" presId="urn:microsoft.com/office/officeart/2008/layout/VerticalCurvedList"/>
    <dgm:cxn modelId="{063734CD-D104-4758-B62D-1837AE040010}" type="presParOf" srcId="{0B7AF41F-095F-4954-9948-F3B9C7302B4D}" destId="{9AF5ED78-341F-403E-97B4-875F8057A202}" srcOrd="0" destOrd="0" presId="urn:microsoft.com/office/officeart/2008/layout/VerticalCurvedList"/>
    <dgm:cxn modelId="{4B1A1224-B46E-4C81-B533-40E8206C1E4F}" type="presParOf" srcId="{00F42187-34FD-4D8B-A449-F316E9EB9AFA}" destId="{77ECFE10-46D2-48B0-947A-2C85B551FC94}" srcOrd="3" destOrd="0" presId="urn:microsoft.com/office/officeart/2008/layout/VerticalCurvedList"/>
    <dgm:cxn modelId="{398EF081-F0ED-46F3-835A-873E35877D84}" type="presParOf" srcId="{00F42187-34FD-4D8B-A449-F316E9EB9AFA}" destId="{FEECF01B-4C91-4B01-BFA5-F1DFA7020B0A}" srcOrd="4" destOrd="0" presId="urn:microsoft.com/office/officeart/2008/layout/VerticalCurvedList"/>
    <dgm:cxn modelId="{B215D296-4F65-4449-BAC9-5ED27CE1D1D7}" type="presParOf" srcId="{FEECF01B-4C91-4B01-BFA5-F1DFA7020B0A}" destId="{EF12B5F5-AB8A-4523-B395-C351AAF3CDFA}" srcOrd="0" destOrd="0" presId="urn:microsoft.com/office/officeart/2008/layout/VerticalCurvedList"/>
    <dgm:cxn modelId="{9FB2E34E-3A0A-4C9E-AADC-7E6ADCF90A42}" type="presParOf" srcId="{00F42187-34FD-4D8B-A449-F316E9EB9AFA}" destId="{05B6BCF6-5489-475A-B5DE-FD52A369E62E}" srcOrd="5" destOrd="0" presId="urn:microsoft.com/office/officeart/2008/layout/VerticalCurvedList"/>
    <dgm:cxn modelId="{2CCB1379-4A51-4811-94F9-30D0FF4B70D5}" type="presParOf" srcId="{00F42187-34FD-4D8B-A449-F316E9EB9AFA}" destId="{A8132462-2418-4DEE-B6A9-73A1604845BE}" srcOrd="6" destOrd="0" presId="urn:microsoft.com/office/officeart/2008/layout/VerticalCurvedList"/>
    <dgm:cxn modelId="{B8429095-527F-4E5E-A9F3-2C6EB9BB6155}" type="presParOf" srcId="{A8132462-2418-4DEE-B6A9-73A1604845BE}" destId="{A1ACB26E-8914-4628-B7B1-8FAD5ECA0557}" srcOrd="0" destOrd="0" presId="urn:microsoft.com/office/officeart/2008/layout/VerticalCurvedList"/>
    <dgm:cxn modelId="{F2EA2ECC-6FD4-47FE-90EA-74387D3A5E19}" type="presParOf" srcId="{00F42187-34FD-4D8B-A449-F316E9EB9AFA}" destId="{91210F3F-D8B2-42DD-8F99-15CEF9439F8A}" srcOrd="7" destOrd="0" presId="urn:microsoft.com/office/officeart/2008/layout/VerticalCurvedList"/>
    <dgm:cxn modelId="{807C5E77-3BA3-4994-9D02-32A9A4947FA9}" type="presParOf" srcId="{00F42187-34FD-4D8B-A449-F316E9EB9AFA}" destId="{D9DCCA26-62B6-4763-8EFA-968C560C11C4}" srcOrd="8" destOrd="0" presId="urn:microsoft.com/office/officeart/2008/layout/VerticalCurvedList"/>
    <dgm:cxn modelId="{5A40CC73-07BE-42D0-93E1-87F6483974DB}" type="presParOf" srcId="{D9DCCA26-62B6-4763-8EFA-968C560C11C4}"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3D2628-D03A-48AB-999E-DFA7B216DE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362AC2E-EB90-4FB7-8CFE-3BF036D3B451}">
      <dgm:prSet phldrT="[Text]" custT="1"/>
      <dgm:spPr/>
      <dgm:t>
        <a:bodyPr/>
        <a:lstStyle/>
        <a:p>
          <a:r>
            <a:rPr lang="en-US" sz="1400" b="1" noProof="0" dirty="0" smtClean="0"/>
            <a:t>foundation</a:t>
          </a:r>
          <a:endParaRPr lang="en-US" sz="1400" b="1" noProof="0" dirty="0"/>
        </a:p>
      </dgm:t>
    </dgm:pt>
    <dgm:pt modelId="{5B7DCEC0-2BC7-4128-A619-173B40ABEBAB}" type="parTrans" cxnId="{7F2B3FA9-1C95-49D0-9F53-6E3F71EB6A76}">
      <dgm:prSet/>
      <dgm:spPr/>
      <dgm:t>
        <a:bodyPr/>
        <a:lstStyle/>
        <a:p>
          <a:endParaRPr lang="en-US"/>
        </a:p>
      </dgm:t>
    </dgm:pt>
    <dgm:pt modelId="{4E156F6A-909D-4928-BE42-CB055D7AED16}" type="sibTrans" cxnId="{7F2B3FA9-1C95-49D0-9F53-6E3F71EB6A76}">
      <dgm:prSet/>
      <dgm:spPr/>
      <dgm:t>
        <a:bodyPr/>
        <a:lstStyle/>
        <a:p>
          <a:endParaRPr lang="en-US"/>
        </a:p>
      </dgm:t>
    </dgm:pt>
    <dgm:pt modelId="{F40C1928-6AA0-48E8-92F7-6F7457659C8B}">
      <dgm:prSet phldrT="[Text]" custT="1"/>
      <dgm:spPr/>
      <dgm:t>
        <a:bodyPr/>
        <a:lstStyle/>
        <a:p>
          <a:r>
            <a:rPr lang="en-US" sz="1200" b="1" noProof="0" dirty="0" smtClean="0"/>
            <a:t>smart network</a:t>
          </a:r>
          <a:endParaRPr lang="en-US" sz="1200" b="1" noProof="0" dirty="0"/>
        </a:p>
      </dgm:t>
    </dgm:pt>
    <dgm:pt modelId="{ACC62297-431E-4572-ABCC-F169975AB076}" type="parTrans" cxnId="{07F1F0F1-D4AE-43EC-8932-51DFE491B555}">
      <dgm:prSet/>
      <dgm:spPr/>
      <dgm:t>
        <a:bodyPr/>
        <a:lstStyle/>
        <a:p>
          <a:endParaRPr lang="en-US"/>
        </a:p>
      </dgm:t>
    </dgm:pt>
    <dgm:pt modelId="{EBE5D3DA-A0E2-471C-AEC8-801A687F94F4}" type="sibTrans" cxnId="{07F1F0F1-D4AE-43EC-8932-51DFE491B555}">
      <dgm:prSet/>
      <dgm:spPr/>
      <dgm:t>
        <a:bodyPr/>
        <a:lstStyle/>
        <a:p>
          <a:endParaRPr lang="en-US"/>
        </a:p>
      </dgm:t>
    </dgm:pt>
    <dgm:pt modelId="{31C0417A-33B1-4878-A969-4C7C1C29208C}">
      <dgm:prSet phldrT="[Text]" custT="1"/>
      <dgm:spPr/>
      <dgm:t>
        <a:bodyPr/>
        <a:lstStyle/>
        <a:p>
          <a:r>
            <a:rPr lang="en-US" sz="1200" b="1" noProof="0" dirty="0" smtClean="0"/>
            <a:t>standards</a:t>
          </a:r>
          <a:endParaRPr lang="en-US" sz="1200" b="1" noProof="0" dirty="0"/>
        </a:p>
      </dgm:t>
    </dgm:pt>
    <dgm:pt modelId="{B6A52D9A-9D87-443A-9B41-B692292DE75E}" type="parTrans" cxnId="{A64E81B0-AB1D-4B28-8D14-30E4B42237EE}">
      <dgm:prSet/>
      <dgm:spPr/>
      <dgm:t>
        <a:bodyPr/>
        <a:lstStyle/>
        <a:p>
          <a:endParaRPr lang="en-US"/>
        </a:p>
      </dgm:t>
    </dgm:pt>
    <dgm:pt modelId="{9141BE59-6CDB-4235-A7CB-933A921245D1}" type="sibTrans" cxnId="{A64E81B0-AB1D-4B28-8D14-30E4B42237EE}">
      <dgm:prSet/>
      <dgm:spPr/>
      <dgm:t>
        <a:bodyPr/>
        <a:lstStyle/>
        <a:p>
          <a:endParaRPr lang="en-US"/>
        </a:p>
      </dgm:t>
    </dgm:pt>
    <dgm:pt modelId="{EA9108DA-D2C0-45C1-A8A1-A461A5A52F11}">
      <dgm:prSet phldrT="[Text]" custT="1"/>
      <dgm:spPr/>
      <dgm:t>
        <a:bodyPr/>
        <a:lstStyle/>
        <a:p>
          <a:r>
            <a:rPr lang="en-US" sz="1200" b="1" noProof="0" dirty="0" smtClean="0"/>
            <a:t>real-time</a:t>
          </a:r>
          <a:endParaRPr lang="en-US" sz="1200" b="1" noProof="0" dirty="0"/>
        </a:p>
      </dgm:t>
    </dgm:pt>
    <dgm:pt modelId="{9A44906C-094A-4BF3-B175-739D029EF808}" type="parTrans" cxnId="{A5FFC92B-26A5-40C1-A11A-AD52F5DBBC27}">
      <dgm:prSet/>
      <dgm:spPr/>
      <dgm:t>
        <a:bodyPr/>
        <a:lstStyle/>
        <a:p>
          <a:endParaRPr lang="en-US"/>
        </a:p>
      </dgm:t>
    </dgm:pt>
    <dgm:pt modelId="{4721EDFC-2CFB-4642-A06F-645E0480D457}" type="sibTrans" cxnId="{A5FFC92B-26A5-40C1-A11A-AD52F5DBBC27}">
      <dgm:prSet/>
      <dgm:spPr/>
      <dgm:t>
        <a:bodyPr/>
        <a:lstStyle/>
        <a:p>
          <a:endParaRPr lang="en-US"/>
        </a:p>
      </dgm:t>
    </dgm:pt>
    <dgm:pt modelId="{026388BA-4A4F-4AA5-A44C-300F441FAC57}">
      <dgm:prSet phldrT="[Text]" custT="1"/>
      <dgm:spPr/>
      <dgm:t>
        <a:bodyPr/>
        <a:lstStyle/>
        <a:p>
          <a:r>
            <a:rPr lang="en-US" sz="1200" b="1" noProof="0" dirty="0" smtClean="0"/>
            <a:t>sharing</a:t>
          </a:r>
          <a:endParaRPr lang="en-US" sz="1200" b="1" noProof="0" dirty="0"/>
        </a:p>
      </dgm:t>
    </dgm:pt>
    <dgm:pt modelId="{DE15820C-86C5-48BD-A13E-44BF3B46DDC7}" type="parTrans" cxnId="{3D3F62FE-C513-4580-8BC0-86CD2A5A3357}">
      <dgm:prSet/>
      <dgm:spPr/>
      <dgm:t>
        <a:bodyPr/>
        <a:lstStyle/>
        <a:p>
          <a:endParaRPr lang="en-US"/>
        </a:p>
      </dgm:t>
    </dgm:pt>
    <dgm:pt modelId="{7946FE24-B47E-4F46-A072-029C8DB26DE0}" type="sibTrans" cxnId="{3D3F62FE-C513-4580-8BC0-86CD2A5A3357}">
      <dgm:prSet/>
      <dgm:spPr/>
      <dgm:t>
        <a:bodyPr/>
        <a:lstStyle/>
        <a:p>
          <a:endParaRPr lang="en-US"/>
        </a:p>
      </dgm:t>
    </dgm:pt>
    <dgm:pt modelId="{190156C4-A2FC-422E-BE1C-51043076CE5D}">
      <dgm:prSet phldrT="[Text]" custT="1"/>
      <dgm:spPr/>
      <dgm:t>
        <a:bodyPr/>
        <a:lstStyle/>
        <a:p>
          <a:r>
            <a:rPr lang="en-US" sz="1200" b="1" noProof="0" dirty="0" smtClean="0"/>
            <a:t>innovations</a:t>
          </a:r>
          <a:endParaRPr lang="en-US" sz="1200" b="1" noProof="0" dirty="0"/>
        </a:p>
      </dgm:t>
    </dgm:pt>
    <dgm:pt modelId="{E19A2D3C-48F5-493C-A6ED-11F49EC7CC0F}" type="parTrans" cxnId="{ECA36E86-1FA2-4488-81EF-91B6FE4331C0}">
      <dgm:prSet/>
      <dgm:spPr/>
      <dgm:t>
        <a:bodyPr/>
        <a:lstStyle/>
        <a:p>
          <a:endParaRPr lang="en-US"/>
        </a:p>
      </dgm:t>
    </dgm:pt>
    <dgm:pt modelId="{74F6E08B-69DA-4C9E-B6E2-804839456A64}" type="sibTrans" cxnId="{ECA36E86-1FA2-4488-81EF-91B6FE4331C0}">
      <dgm:prSet/>
      <dgm:spPr/>
      <dgm:t>
        <a:bodyPr/>
        <a:lstStyle/>
        <a:p>
          <a:endParaRPr lang="en-US"/>
        </a:p>
      </dgm:t>
    </dgm:pt>
    <dgm:pt modelId="{F1A7E31F-5C72-4672-8AA7-34A29870BF10}">
      <dgm:prSet phldrT="[Text]" custT="1"/>
      <dgm:spPr/>
      <dgm:t>
        <a:bodyPr/>
        <a:lstStyle/>
        <a:p>
          <a:r>
            <a:rPr lang="en-US" sz="1200" b="1" noProof="0" dirty="0" smtClean="0"/>
            <a:t>multimodality</a:t>
          </a:r>
          <a:endParaRPr lang="en-US" sz="1200" b="1" noProof="0" dirty="0"/>
        </a:p>
      </dgm:t>
    </dgm:pt>
    <dgm:pt modelId="{797D25EA-A3AB-4D59-91D3-7B95D3B229F5}" type="parTrans" cxnId="{AEB425B0-42E3-49D8-9A36-E33E0CF67677}">
      <dgm:prSet/>
      <dgm:spPr/>
      <dgm:t>
        <a:bodyPr/>
        <a:lstStyle/>
        <a:p>
          <a:endParaRPr lang="en-US"/>
        </a:p>
      </dgm:t>
    </dgm:pt>
    <dgm:pt modelId="{2BAA5474-B4E3-4632-8639-2045C0890140}" type="sibTrans" cxnId="{AEB425B0-42E3-49D8-9A36-E33E0CF67677}">
      <dgm:prSet/>
      <dgm:spPr/>
    </dgm:pt>
    <dgm:pt modelId="{62E0F6F6-E22E-447E-8DE1-C370EF32013B}" type="pres">
      <dgm:prSet presAssocID="{E83D2628-D03A-48AB-999E-DFA7B216DE97}" presName="cycle" presStyleCnt="0">
        <dgm:presLayoutVars>
          <dgm:chMax val="1"/>
          <dgm:dir/>
          <dgm:animLvl val="ctr"/>
          <dgm:resizeHandles val="exact"/>
        </dgm:presLayoutVars>
      </dgm:prSet>
      <dgm:spPr/>
      <dgm:t>
        <a:bodyPr/>
        <a:lstStyle/>
        <a:p>
          <a:endParaRPr lang="en-US"/>
        </a:p>
      </dgm:t>
    </dgm:pt>
    <dgm:pt modelId="{667DDA7A-D17E-4F0E-968C-69EC4804EFDA}" type="pres">
      <dgm:prSet presAssocID="{B362AC2E-EB90-4FB7-8CFE-3BF036D3B451}" presName="centerShape" presStyleLbl="node0" presStyleIdx="0" presStyleCnt="1"/>
      <dgm:spPr/>
      <dgm:t>
        <a:bodyPr/>
        <a:lstStyle/>
        <a:p>
          <a:endParaRPr lang="en-US"/>
        </a:p>
      </dgm:t>
    </dgm:pt>
    <dgm:pt modelId="{BDF3931E-7573-484C-B5C7-07B4809A3DBE}" type="pres">
      <dgm:prSet presAssocID="{ACC62297-431E-4572-ABCC-F169975AB076}" presName="Name9" presStyleLbl="parChTrans1D2" presStyleIdx="0" presStyleCnt="6"/>
      <dgm:spPr/>
      <dgm:t>
        <a:bodyPr/>
        <a:lstStyle/>
        <a:p>
          <a:endParaRPr lang="en-US"/>
        </a:p>
      </dgm:t>
    </dgm:pt>
    <dgm:pt modelId="{6A3823E6-56AB-46C0-93D1-94283A489459}" type="pres">
      <dgm:prSet presAssocID="{ACC62297-431E-4572-ABCC-F169975AB076}" presName="connTx" presStyleLbl="parChTrans1D2" presStyleIdx="0" presStyleCnt="6"/>
      <dgm:spPr/>
      <dgm:t>
        <a:bodyPr/>
        <a:lstStyle/>
        <a:p>
          <a:endParaRPr lang="en-US"/>
        </a:p>
      </dgm:t>
    </dgm:pt>
    <dgm:pt modelId="{ADAFCE64-1A4D-4C83-86EC-0D9E7DFCBE07}" type="pres">
      <dgm:prSet presAssocID="{F40C1928-6AA0-48E8-92F7-6F7457659C8B}" presName="node" presStyleLbl="node1" presStyleIdx="0" presStyleCnt="6">
        <dgm:presLayoutVars>
          <dgm:bulletEnabled val="1"/>
        </dgm:presLayoutVars>
      </dgm:prSet>
      <dgm:spPr/>
      <dgm:t>
        <a:bodyPr/>
        <a:lstStyle/>
        <a:p>
          <a:endParaRPr lang="en-US"/>
        </a:p>
      </dgm:t>
    </dgm:pt>
    <dgm:pt modelId="{D6A5F458-8DBF-47C2-BD5B-E6C360BFC7C3}" type="pres">
      <dgm:prSet presAssocID="{797D25EA-A3AB-4D59-91D3-7B95D3B229F5}" presName="Name9" presStyleLbl="parChTrans1D2" presStyleIdx="1" presStyleCnt="6"/>
      <dgm:spPr/>
      <dgm:t>
        <a:bodyPr/>
        <a:lstStyle/>
        <a:p>
          <a:endParaRPr lang="en-US"/>
        </a:p>
      </dgm:t>
    </dgm:pt>
    <dgm:pt modelId="{8E25E038-9551-4884-A707-D05DDF573687}" type="pres">
      <dgm:prSet presAssocID="{797D25EA-A3AB-4D59-91D3-7B95D3B229F5}" presName="connTx" presStyleLbl="parChTrans1D2" presStyleIdx="1" presStyleCnt="6"/>
      <dgm:spPr/>
      <dgm:t>
        <a:bodyPr/>
        <a:lstStyle/>
        <a:p>
          <a:endParaRPr lang="en-US"/>
        </a:p>
      </dgm:t>
    </dgm:pt>
    <dgm:pt modelId="{B10498C8-8F3B-4131-BCE4-ADAD5C9F926E}" type="pres">
      <dgm:prSet presAssocID="{F1A7E31F-5C72-4672-8AA7-34A29870BF10}" presName="node" presStyleLbl="node1" presStyleIdx="1" presStyleCnt="6">
        <dgm:presLayoutVars>
          <dgm:bulletEnabled val="1"/>
        </dgm:presLayoutVars>
      </dgm:prSet>
      <dgm:spPr/>
      <dgm:t>
        <a:bodyPr/>
        <a:lstStyle/>
        <a:p>
          <a:endParaRPr lang="en-US"/>
        </a:p>
      </dgm:t>
    </dgm:pt>
    <dgm:pt modelId="{4C4C9426-B527-49B2-AF50-9091C1B6304E}" type="pres">
      <dgm:prSet presAssocID="{B6A52D9A-9D87-443A-9B41-B692292DE75E}" presName="Name9" presStyleLbl="parChTrans1D2" presStyleIdx="2" presStyleCnt="6"/>
      <dgm:spPr/>
      <dgm:t>
        <a:bodyPr/>
        <a:lstStyle/>
        <a:p>
          <a:endParaRPr lang="en-US"/>
        </a:p>
      </dgm:t>
    </dgm:pt>
    <dgm:pt modelId="{D2AB9669-C47B-4777-92CB-4DCFCBC75C2A}" type="pres">
      <dgm:prSet presAssocID="{B6A52D9A-9D87-443A-9B41-B692292DE75E}" presName="connTx" presStyleLbl="parChTrans1D2" presStyleIdx="2" presStyleCnt="6"/>
      <dgm:spPr/>
      <dgm:t>
        <a:bodyPr/>
        <a:lstStyle/>
        <a:p>
          <a:endParaRPr lang="en-US"/>
        </a:p>
      </dgm:t>
    </dgm:pt>
    <dgm:pt modelId="{D16907AA-1BFE-4F2C-8709-D90BB8F4FBDF}" type="pres">
      <dgm:prSet presAssocID="{31C0417A-33B1-4878-A969-4C7C1C29208C}" presName="node" presStyleLbl="node1" presStyleIdx="2" presStyleCnt="6">
        <dgm:presLayoutVars>
          <dgm:bulletEnabled val="1"/>
        </dgm:presLayoutVars>
      </dgm:prSet>
      <dgm:spPr/>
      <dgm:t>
        <a:bodyPr/>
        <a:lstStyle/>
        <a:p>
          <a:endParaRPr lang="en-US"/>
        </a:p>
      </dgm:t>
    </dgm:pt>
    <dgm:pt modelId="{A5D06F47-56EF-4EC7-AA16-08C7896E5A8B}" type="pres">
      <dgm:prSet presAssocID="{9A44906C-094A-4BF3-B175-739D029EF808}" presName="Name9" presStyleLbl="parChTrans1D2" presStyleIdx="3" presStyleCnt="6"/>
      <dgm:spPr/>
      <dgm:t>
        <a:bodyPr/>
        <a:lstStyle/>
        <a:p>
          <a:endParaRPr lang="en-US"/>
        </a:p>
      </dgm:t>
    </dgm:pt>
    <dgm:pt modelId="{D8D7B4A8-F3B2-4A18-B368-D67DF10767AE}" type="pres">
      <dgm:prSet presAssocID="{9A44906C-094A-4BF3-B175-739D029EF808}" presName="connTx" presStyleLbl="parChTrans1D2" presStyleIdx="3" presStyleCnt="6"/>
      <dgm:spPr/>
      <dgm:t>
        <a:bodyPr/>
        <a:lstStyle/>
        <a:p>
          <a:endParaRPr lang="en-US"/>
        </a:p>
      </dgm:t>
    </dgm:pt>
    <dgm:pt modelId="{89DBF58F-B874-466D-B977-9138F4CFD377}" type="pres">
      <dgm:prSet presAssocID="{EA9108DA-D2C0-45C1-A8A1-A461A5A52F11}" presName="node" presStyleLbl="node1" presStyleIdx="3" presStyleCnt="6">
        <dgm:presLayoutVars>
          <dgm:bulletEnabled val="1"/>
        </dgm:presLayoutVars>
      </dgm:prSet>
      <dgm:spPr/>
      <dgm:t>
        <a:bodyPr/>
        <a:lstStyle/>
        <a:p>
          <a:endParaRPr lang="en-US"/>
        </a:p>
      </dgm:t>
    </dgm:pt>
    <dgm:pt modelId="{85402253-A500-406D-A551-4ADC3CA673BA}" type="pres">
      <dgm:prSet presAssocID="{DE15820C-86C5-48BD-A13E-44BF3B46DDC7}" presName="Name9" presStyleLbl="parChTrans1D2" presStyleIdx="4" presStyleCnt="6"/>
      <dgm:spPr/>
      <dgm:t>
        <a:bodyPr/>
        <a:lstStyle/>
        <a:p>
          <a:endParaRPr lang="en-US"/>
        </a:p>
      </dgm:t>
    </dgm:pt>
    <dgm:pt modelId="{F810A10A-1518-4833-AA1F-1CB9A2FBDCB7}" type="pres">
      <dgm:prSet presAssocID="{DE15820C-86C5-48BD-A13E-44BF3B46DDC7}" presName="connTx" presStyleLbl="parChTrans1D2" presStyleIdx="4" presStyleCnt="6"/>
      <dgm:spPr/>
      <dgm:t>
        <a:bodyPr/>
        <a:lstStyle/>
        <a:p>
          <a:endParaRPr lang="en-US"/>
        </a:p>
      </dgm:t>
    </dgm:pt>
    <dgm:pt modelId="{8361AEC5-A860-4B6A-A78D-AE6A3E1ED205}" type="pres">
      <dgm:prSet presAssocID="{026388BA-4A4F-4AA5-A44C-300F441FAC57}" presName="node" presStyleLbl="node1" presStyleIdx="4" presStyleCnt="6">
        <dgm:presLayoutVars>
          <dgm:bulletEnabled val="1"/>
        </dgm:presLayoutVars>
      </dgm:prSet>
      <dgm:spPr/>
      <dgm:t>
        <a:bodyPr/>
        <a:lstStyle/>
        <a:p>
          <a:endParaRPr lang="en-US"/>
        </a:p>
      </dgm:t>
    </dgm:pt>
    <dgm:pt modelId="{DEDC3979-7D56-4E85-B7BA-93EEBDE9E307}" type="pres">
      <dgm:prSet presAssocID="{E19A2D3C-48F5-493C-A6ED-11F49EC7CC0F}" presName="Name9" presStyleLbl="parChTrans1D2" presStyleIdx="5" presStyleCnt="6"/>
      <dgm:spPr/>
      <dgm:t>
        <a:bodyPr/>
        <a:lstStyle/>
        <a:p>
          <a:endParaRPr lang="en-US"/>
        </a:p>
      </dgm:t>
    </dgm:pt>
    <dgm:pt modelId="{40947999-D9FF-4838-86CE-16913F5E9935}" type="pres">
      <dgm:prSet presAssocID="{E19A2D3C-48F5-493C-A6ED-11F49EC7CC0F}" presName="connTx" presStyleLbl="parChTrans1D2" presStyleIdx="5" presStyleCnt="6"/>
      <dgm:spPr/>
      <dgm:t>
        <a:bodyPr/>
        <a:lstStyle/>
        <a:p>
          <a:endParaRPr lang="en-US"/>
        </a:p>
      </dgm:t>
    </dgm:pt>
    <dgm:pt modelId="{16BA768B-80CA-4228-855F-01EB08239C5F}" type="pres">
      <dgm:prSet presAssocID="{190156C4-A2FC-422E-BE1C-51043076CE5D}" presName="node" presStyleLbl="node1" presStyleIdx="5" presStyleCnt="6">
        <dgm:presLayoutVars>
          <dgm:bulletEnabled val="1"/>
        </dgm:presLayoutVars>
      </dgm:prSet>
      <dgm:spPr/>
      <dgm:t>
        <a:bodyPr/>
        <a:lstStyle/>
        <a:p>
          <a:endParaRPr lang="en-US"/>
        </a:p>
      </dgm:t>
    </dgm:pt>
  </dgm:ptLst>
  <dgm:cxnLst>
    <dgm:cxn modelId="{079EE332-4ED5-4917-AAD0-7193CB0FF1D0}" type="presOf" srcId="{797D25EA-A3AB-4D59-91D3-7B95D3B229F5}" destId="{D6A5F458-8DBF-47C2-BD5B-E6C360BFC7C3}" srcOrd="0" destOrd="0" presId="urn:microsoft.com/office/officeart/2005/8/layout/radial1"/>
    <dgm:cxn modelId="{C582AE4B-D955-45A6-8E64-EC05BD0A7193}" type="presOf" srcId="{DE15820C-86C5-48BD-A13E-44BF3B46DDC7}" destId="{F810A10A-1518-4833-AA1F-1CB9A2FBDCB7}" srcOrd="1" destOrd="0" presId="urn:microsoft.com/office/officeart/2005/8/layout/radial1"/>
    <dgm:cxn modelId="{2C459E60-7E95-4970-B385-ECC646C3519F}" type="presOf" srcId="{797D25EA-A3AB-4D59-91D3-7B95D3B229F5}" destId="{8E25E038-9551-4884-A707-D05DDF573687}" srcOrd="1" destOrd="0" presId="urn:microsoft.com/office/officeart/2005/8/layout/radial1"/>
    <dgm:cxn modelId="{3DC1F5FE-1DFA-466F-816C-26AD2A03A7B7}" type="presOf" srcId="{EA9108DA-D2C0-45C1-A8A1-A461A5A52F11}" destId="{89DBF58F-B874-466D-B977-9138F4CFD377}" srcOrd="0" destOrd="0" presId="urn:microsoft.com/office/officeart/2005/8/layout/radial1"/>
    <dgm:cxn modelId="{7363B5F7-E54C-4505-9F61-2B48D0DD71AE}" type="presOf" srcId="{E83D2628-D03A-48AB-999E-DFA7B216DE97}" destId="{62E0F6F6-E22E-447E-8DE1-C370EF32013B}" srcOrd="0" destOrd="0" presId="urn:microsoft.com/office/officeart/2005/8/layout/radial1"/>
    <dgm:cxn modelId="{1A0F50BA-8466-445F-93E2-924AD66D287C}" type="presOf" srcId="{B6A52D9A-9D87-443A-9B41-B692292DE75E}" destId="{D2AB9669-C47B-4777-92CB-4DCFCBC75C2A}" srcOrd="1" destOrd="0" presId="urn:microsoft.com/office/officeart/2005/8/layout/radial1"/>
    <dgm:cxn modelId="{09B0BD0D-7707-4650-91E9-451A10D00230}" type="presOf" srcId="{F1A7E31F-5C72-4672-8AA7-34A29870BF10}" destId="{B10498C8-8F3B-4131-BCE4-ADAD5C9F926E}" srcOrd="0" destOrd="0" presId="urn:microsoft.com/office/officeart/2005/8/layout/radial1"/>
    <dgm:cxn modelId="{ECA36E86-1FA2-4488-81EF-91B6FE4331C0}" srcId="{B362AC2E-EB90-4FB7-8CFE-3BF036D3B451}" destId="{190156C4-A2FC-422E-BE1C-51043076CE5D}" srcOrd="5" destOrd="0" parTransId="{E19A2D3C-48F5-493C-A6ED-11F49EC7CC0F}" sibTransId="{74F6E08B-69DA-4C9E-B6E2-804839456A64}"/>
    <dgm:cxn modelId="{916F87E2-0D5E-4AB6-89B5-A292D473F315}" type="presOf" srcId="{31C0417A-33B1-4878-A969-4C7C1C29208C}" destId="{D16907AA-1BFE-4F2C-8709-D90BB8F4FBDF}" srcOrd="0" destOrd="0" presId="urn:microsoft.com/office/officeart/2005/8/layout/radial1"/>
    <dgm:cxn modelId="{9635F928-DF13-47CC-9D33-2442F59CB1A8}" type="presOf" srcId="{DE15820C-86C5-48BD-A13E-44BF3B46DDC7}" destId="{85402253-A500-406D-A551-4ADC3CA673BA}" srcOrd="0" destOrd="0" presId="urn:microsoft.com/office/officeart/2005/8/layout/radial1"/>
    <dgm:cxn modelId="{7F2B3FA9-1C95-49D0-9F53-6E3F71EB6A76}" srcId="{E83D2628-D03A-48AB-999E-DFA7B216DE97}" destId="{B362AC2E-EB90-4FB7-8CFE-3BF036D3B451}" srcOrd="0" destOrd="0" parTransId="{5B7DCEC0-2BC7-4128-A619-173B40ABEBAB}" sibTransId="{4E156F6A-909D-4928-BE42-CB055D7AED16}"/>
    <dgm:cxn modelId="{A64E81B0-AB1D-4B28-8D14-30E4B42237EE}" srcId="{B362AC2E-EB90-4FB7-8CFE-3BF036D3B451}" destId="{31C0417A-33B1-4878-A969-4C7C1C29208C}" srcOrd="2" destOrd="0" parTransId="{B6A52D9A-9D87-443A-9B41-B692292DE75E}" sibTransId="{9141BE59-6CDB-4235-A7CB-933A921245D1}"/>
    <dgm:cxn modelId="{64E887CD-950B-49D7-B79F-D7BAEE5F6937}" type="presOf" srcId="{B6A52D9A-9D87-443A-9B41-B692292DE75E}" destId="{4C4C9426-B527-49B2-AF50-9091C1B6304E}" srcOrd="0" destOrd="0" presId="urn:microsoft.com/office/officeart/2005/8/layout/radial1"/>
    <dgm:cxn modelId="{ADF61043-7D22-44DD-86D7-55F38BD5B891}" type="presOf" srcId="{B362AC2E-EB90-4FB7-8CFE-3BF036D3B451}" destId="{667DDA7A-D17E-4F0E-968C-69EC4804EFDA}" srcOrd="0" destOrd="0" presId="urn:microsoft.com/office/officeart/2005/8/layout/radial1"/>
    <dgm:cxn modelId="{7C61A68E-6040-4E45-8B85-CBEEF2F8EB73}" type="presOf" srcId="{9A44906C-094A-4BF3-B175-739D029EF808}" destId="{D8D7B4A8-F3B2-4A18-B368-D67DF10767AE}" srcOrd="1" destOrd="0" presId="urn:microsoft.com/office/officeart/2005/8/layout/radial1"/>
    <dgm:cxn modelId="{23234F15-8565-41F1-A832-7F4146CADB11}" type="presOf" srcId="{F40C1928-6AA0-48E8-92F7-6F7457659C8B}" destId="{ADAFCE64-1A4D-4C83-86EC-0D9E7DFCBE07}" srcOrd="0" destOrd="0" presId="urn:microsoft.com/office/officeart/2005/8/layout/radial1"/>
    <dgm:cxn modelId="{07F1F0F1-D4AE-43EC-8932-51DFE491B555}" srcId="{B362AC2E-EB90-4FB7-8CFE-3BF036D3B451}" destId="{F40C1928-6AA0-48E8-92F7-6F7457659C8B}" srcOrd="0" destOrd="0" parTransId="{ACC62297-431E-4572-ABCC-F169975AB076}" sibTransId="{EBE5D3DA-A0E2-471C-AEC8-801A687F94F4}"/>
    <dgm:cxn modelId="{176D0F3F-EFDA-4D7E-8415-70FDAF5CC092}" type="presOf" srcId="{026388BA-4A4F-4AA5-A44C-300F441FAC57}" destId="{8361AEC5-A860-4B6A-A78D-AE6A3E1ED205}" srcOrd="0" destOrd="0" presId="urn:microsoft.com/office/officeart/2005/8/layout/radial1"/>
    <dgm:cxn modelId="{A5FFC92B-26A5-40C1-A11A-AD52F5DBBC27}" srcId="{B362AC2E-EB90-4FB7-8CFE-3BF036D3B451}" destId="{EA9108DA-D2C0-45C1-A8A1-A461A5A52F11}" srcOrd="3" destOrd="0" parTransId="{9A44906C-094A-4BF3-B175-739D029EF808}" sibTransId="{4721EDFC-2CFB-4642-A06F-645E0480D457}"/>
    <dgm:cxn modelId="{E1848BCC-BED3-4EC6-98A3-73983CA96384}" type="presOf" srcId="{ACC62297-431E-4572-ABCC-F169975AB076}" destId="{BDF3931E-7573-484C-B5C7-07B4809A3DBE}" srcOrd="0" destOrd="0" presId="urn:microsoft.com/office/officeart/2005/8/layout/radial1"/>
    <dgm:cxn modelId="{4E01FDA7-1161-4FD5-90AE-915C2F401A8A}" type="presOf" srcId="{ACC62297-431E-4572-ABCC-F169975AB076}" destId="{6A3823E6-56AB-46C0-93D1-94283A489459}" srcOrd="1" destOrd="0" presId="urn:microsoft.com/office/officeart/2005/8/layout/radial1"/>
    <dgm:cxn modelId="{AEB425B0-42E3-49D8-9A36-E33E0CF67677}" srcId="{B362AC2E-EB90-4FB7-8CFE-3BF036D3B451}" destId="{F1A7E31F-5C72-4672-8AA7-34A29870BF10}" srcOrd="1" destOrd="0" parTransId="{797D25EA-A3AB-4D59-91D3-7B95D3B229F5}" sibTransId="{2BAA5474-B4E3-4632-8639-2045C0890140}"/>
    <dgm:cxn modelId="{B3D15BD0-BA20-4F49-A2C9-5946C321F87D}" type="presOf" srcId="{E19A2D3C-48F5-493C-A6ED-11F49EC7CC0F}" destId="{40947999-D9FF-4838-86CE-16913F5E9935}" srcOrd="1" destOrd="0" presId="urn:microsoft.com/office/officeart/2005/8/layout/radial1"/>
    <dgm:cxn modelId="{E159DD72-AB48-4DDE-9349-C5C5B8FD27AB}" type="presOf" srcId="{9A44906C-094A-4BF3-B175-739D029EF808}" destId="{A5D06F47-56EF-4EC7-AA16-08C7896E5A8B}" srcOrd="0" destOrd="0" presId="urn:microsoft.com/office/officeart/2005/8/layout/radial1"/>
    <dgm:cxn modelId="{945BD0F1-77B0-4045-8350-FFA97D805E19}" type="presOf" srcId="{190156C4-A2FC-422E-BE1C-51043076CE5D}" destId="{16BA768B-80CA-4228-855F-01EB08239C5F}" srcOrd="0" destOrd="0" presId="urn:microsoft.com/office/officeart/2005/8/layout/radial1"/>
    <dgm:cxn modelId="{3D3F62FE-C513-4580-8BC0-86CD2A5A3357}" srcId="{B362AC2E-EB90-4FB7-8CFE-3BF036D3B451}" destId="{026388BA-4A4F-4AA5-A44C-300F441FAC57}" srcOrd="4" destOrd="0" parTransId="{DE15820C-86C5-48BD-A13E-44BF3B46DDC7}" sibTransId="{7946FE24-B47E-4F46-A072-029C8DB26DE0}"/>
    <dgm:cxn modelId="{0353B5DF-CC02-4544-A8B8-F4FE761CC14F}" type="presOf" srcId="{E19A2D3C-48F5-493C-A6ED-11F49EC7CC0F}" destId="{DEDC3979-7D56-4E85-B7BA-93EEBDE9E307}" srcOrd="0" destOrd="0" presId="urn:microsoft.com/office/officeart/2005/8/layout/radial1"/>
    <dgm:cxn modelId="{4A019DEB-A946-4AF2-AC3D-5525F812F51F}" type="presParOf" srcId="{62E0F6F6-E22E-447E-8DE1-C370EF32013B}" destId="{667DDA7A-D17E-4F0E-968C-69EC4804EFDA}" srcOrd="0" destOrd="0" presId="urn:microsoft.com/office/officeart/2005/8/layout/radial1"/>
    <dgm:cxn modelId="{5ECAAD92-CB1B-46BA-ABB3-D5BCB584D777}" type="presParOf" srcId="{62E0F6F6-E22E-447E-8DE1-C370EF32013B}" destId="{BDF3931E-7573-484C-B5C7-07B4809A3DBE}" srcOrd="1" destOrd="0" presId="urn:microsoft.com/office/officeart/2005/8/layout/radial1"/>
    <dgm:cxn modelId="{6DFA5FEC-3D2C-4C60-9DFA-99639861E805}" type="presParOf" srcId="{BDF3931E-7573-484C-B5C7-07B4809A3DBE}" destId="{6A3823E6-56AB-46C0-93D1-94283A489459}" srcOrd="0" destOrd="0" presId="urn:microsoft.com/office/officeart/2005/8/layout/radial1"/>
    <dgm:cxn modelId="{0A1DB901-257A-4777-A3AC-7B64541B5799}" type="presParOf" srcId="{62E0F6F6-E22E-447E-8DE1-C370EF32013B}" destId="{ADAFCE64-1A4D-4C83-86EC-0D9E7DFCBE07}" srcOrd="2" destOrd="0" presId="urn:microsoft.com/office/officeart/2005/8/layout/radial1"/>
    <dgm:cxn modelId="{47A5C9FE-3315-4F06-9273-0F9FE48B44DE}" type="presParOf" srcId="{62E0F6F6-E22E-447E-8DE1-C370EF32013B}" destId="{D6A5F458-8DBF-47C2-BD5B-E6C360BFC7C3}" srcOrd="3" destOrd="0" presId="urn:microsoft.com/office/officeart/2005/8/layout/radial1"/>
    <dgm:cxn modelId="{D5041CF7-6DC1-40FB-A2EC-36BBD27404D7}" type="presParOf" srcId="{D6A5F458-8DBF-47C2-BD5B-E6C360BFC7C3}" destId="{8E25E038-9551-4884-A707-D05DDF573687}" srcOrd="0" destOrd="0" presId="urn:microsoft.com/office/officeart/2005/8/layout/radial1"/>
    <dgm:cxn modelId="{0EBC782C-498F-4093-BE08-A37C5BA6209D}" type="presParOf" srcId="{62E0F6F6-E22E-447E-8DE1-C370EF32013B}" destId="{B10498C8-8F3B-4131-BCE4-ADAD5C9F926E}" srcOrd="4" destOrd="0" presId="urn:microsoft.com/office/officeart/2005/8/layout/radial1"/>
    <dgm:cxn modelId="{E3B89225-C1C8-4B85-B255-52FA776DC8F3}" type="presParOf" srcId="{62E0F6F6-E22E-447E-8DE1-C370EF32013B}" destId="{4C4C9426-B527-49B2-AF50-9091C1B6304E}" srcOrd="5" destOrd="0" presId="urn:microsoft.com/office/officeart/2005/8/layout/radial1"/>
    <dgm:cxn modelId="{292D36D0-C357-467E-8F68-7F745AF5DF54}" type="presParOf" srcId="{4C4C9426-B527-49B2-AF50-9091C1B6304E}" destId="{D2AB9669-C47B-4777-92CB-4DCFCBC75C2A}" srcOrd="0" destOrd="0" presId="urn:microsoft.com/office/officeart/2005/8/layout/radial1"/>
    <dgm:cxn modelId="{02CB8C2C-3E4B-411D-8187-9310D53FAC9A}" type="presParOf" srcId="{62E0F6F6-E22E-447E-8DE1-C370EF32013B}" destId="{D16907AA-1BFE-4F2C-8709-D90BB8F4FBDF}" srcOrd="6" destOrd="0" presId="urn:microsoft.com/office/officeart/2005/8/layout/radial1"/>
    <dgm:cxn modelId="{5BA64EAB-A540-4717-BC84-C6606209C64B}" type="presParOf" srcId="{62E0F6F6-E22E-447E-8DE1-C370EF32013B}" destId="{A5D06F47-56EF-4EC7-AA16-08C7896E5A8B}" srcOrd="7" destOrd="0" presId="urn:microsoft.com/office/officeart/2005/8/layout/radial1"/>
    <dgm:cxn modelId="{42AA3B3E-0807-41D9-9CEC-CFEE170521D9}" type="presParOf" srcId="{A5D06F47-56EF-4EC7-AA16-08C7896E5A8B}" destId="{D8D7B4A8-F3B2-4A18-B368-D67DF10767AE}" srcOrd="0" destOrd="0" presId="urn:microsoft.com/office/officeart/2005/8/layout/radial1"/>
    <dgm:cxn modelId="{579D7B81-2F44-4EA5-955F-C9BDCD1C8289}" type="presParOf" srcId="{62E0F6F6-E22E-447E-8DE1-C370EF32013B}" destId="{89DBF58F-B874-466D-B977-9138F4CFD377}" srcOrd="8" destOrd="0" presId="urn:microsoft.com/office/officeart/2005/8/layout/radial1"/>
    <dgm:cxn modelId="{E9D32830-BD57-47ED-8774-76A7B0BBBE39}" type="presParOf" srcId="{62E0F6F6-E22E-447E-8DE1-C370EF32013B}" destId="{85402253-A500-406D-A551-4ADC3CA673BA}" srcOrd="9" destOrd="0" presId="urn:microsoft.com/office/officeart/2005/8/layout/radial1"/>
    <dgm:cxn modelId="{84EBA56D-2917-4DC9-BC49-E37B2E4CDBB5}" type="presParOf" srcId="{85402253-A500-406D-A551-4ADC3CA673BA}" destId="{F810A10A-1518-4833-AA1F-1CB9A2FBDCB7}" srcOrd="0" destOrd="0" presId="urn:microsoft.com/office/officeart/2005/8/layout/radial1"/>
    <dgm:cxn modelId="{FAD5AE7B-EE71-4013-81E3-09071EE3AF5A}" type="presParOf" srcId="{62E0F6F6-E22E-447E-8DE1-C370EF32013B}" destId="{8361AEC5-A860-4B6A-A78D-AE6A3E1ED205}" srcOrd="10" destOrd="0" presId="urn:microsoft.com/office/officeart/2005/8/layout/radial1"/>
    <dgm:cxn modelId="{F95311B8-C62C-4581-92CA-487651BA6119}" type="presParOf" srcId="{62E0F6F6-E22E-447E-8DE1-C370EF32013B}" destId="{DEDC3979-7D56-4E85-B7BA-93EEBDE9E307}" srcOrd="11" destOrd="0" presId="urn:microsoft.com/office/officeart/2005/8/layout/radial1"/>
    <dgm:cxn modelId="{CD059E22-42EF-499E-B7C3-1C8D372456A3}" type="presParOf" srcId="{DEDC3979-7D56-4E85-B7BA-93EEBDE9E307}" destId="{40947999-D9FF-4838-86CE-16913F5E9935}" srcOrd="0" destOrd="0" presId="urn:microsoft.com/office/officeart/2005/8/layout/radial1"/>
    <dgm:cxn modelId="{1A568F39-EE91-4B70-9ADC-27BBE8043C4E}" type="presParOf" srcId="{62E0F6F6-E22E-447E-8DE1-C370EF32013B}" destId="{16BA768B-80CA-4228-855F-01EB08239C5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99548-C0EB-4691-9CE6-7284291054B6}">
      <dsp:nvSpPr>
        <dsp:cNvPr id="0" name=""/>
        <dsp:cNvSpPr/>
      </dsp:nvSpPr>
      <dsp:spPr>
        <a:xfrm>
          <a:off x="464619" y="315550"/>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Freight transport</a:t>
          </a:r>
        </a:p>
      </dsp:txBody>
      <dsp:txXfrm>
        <a:off x="464619" y="315550"/>
        <a:ext cx="4808146" cy="631429"/>
      </dsp:txXfrm>
    </dsp:sp>
    <dsp:sp modelId="{9AF5ED78-341F-403E-97B4-875F8057A202}">
      <dsp:nvSpPr>
        <dsp:cNvPr id="0" name=""/>
        <dsp:cNvSpPr/>
      </dsp:nvSpPr>
      <dsp:spPr>
        <a:xfrm>
          <a:off x="69976" y="236621"/>
          <a:ext cx="789286" cy="78928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7ECFE10-46D2-48B0-947A-2C85B551FC94}">
      <dsp:nvSpPr>
        <dsp:cNvPr id="0" name=""/>
        <dsp:cNvSpPr/>
      </dsp:nvSpPr>
      <dsp:spPr>
        <a:xfrm>
          <a:off x="826632" y="1262859"/>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Multimodal transport concepts</a:t>
          </a:r>
        </a:p>
      </dsp:txBody>
      <dsp:txXfrm>
        <a:off x="826632" y="1262859"/>
        <a:ext cx="4446133" cy="631429"/>
      </dsp:txXfrm>
    </dsp:sp>
    <dsp:sp modelId="{EF12B5F5-AB8A-4523-B395-C351AAF3CDFA}">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5B6BCF6-5489-475A-B5DE-FD52A369E62E}">
      <dsp:nvSpPr>
        <dsp:cNvPr id="0" name=""/>
        <dsp:cNvSpPr/>
      </dsp:nvSpPr>
      <dsp:spPr>
        <a:xfrm>
          <a:off x="826632" y="2210167"/>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Synchromodality</a:t>
          </a:r>
        </a:p>
      </dsp:txBody>
      <dsp:txXfrm>
        <a:off x="826632" y="2210167"/>
        <a:ext cx="4446133" cy="631429"/>
      </dsp:txXfrm>
    </dsp:sp>
    <dsp:sp modelId="{A1ACB26E-8914-4628-B7B1-8FAD5ECA0557}">
      <dsp:nvSpPr>
        <dsp:cNvPr id="0" name=""/>
        <dsp:cNvSpPr/>
      </dsp:nvSpPr>
      <dsp:spPr>
        <a:xfrm>
          <a:off x="431989" y="2131238"/>
          <a:ext cx="789286" cy="789286"/>
        </a:xfrm>
        <a:prstGeom prst="ellipse">
          <a:avLst/>
        </a:prstGeom>
        <a:solidFill>
          <a:schemeClr val="accent1">
            <a:lumMod val="40000"/>
            <a:lumOff val="6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10F3F-D8B2-42DD-8F99-15CEF9439F8A}">
      <dsp:nvSpPr>
        <dsp:cNvPr id="0" name=""/>
        <dsp:cNvSpPr/>
      </dsp:nvSpPr>
      <dsp:spPr>
        <a:xfrm>
          <a:off x="464619" y="3157475"/>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Physical Internet</a:t>
          </a:r>
        </a:p>
      </dsp:txBody>
      <dsp:txXfrm>
        <a:off x="464619" y="3157475"/>
        <a:ext cx="4808146" cy="631429"/>
      </dsp:txXfrm>
    </dsp:sp>
    <dsp:sp modelId="{2D85C60B-45A6-47F1-BDC4-779963C33EA5}">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7870-D96B-4730-AC8B-F54358B0234B}">
      <dsp:nvSpPr>
        <dsp:cNvPr id="0" name=""/>
        <dsp:cNvSpPr/>
      </dsp:nvSpPr>
      <dsp:spPr>
        <a:xfrm>
          <a:off x="2612" y="0"/>
          <a:ext cx="2513423" cy="2664295"/>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t>Offered freight service</a:t>
          </a:r>
          <a:endParaRPr lang="en-US" sz="2000" b="1" kern="1200" noProof="0" dirty="0"/>
        </a:p>
      </dsp:txBody>
      <dsp:txXfrm>
        <a:off x="2612" y="0"/>
        <a:ext cx="2513423" cy="799288"/>
      </dsp:txXfrm>
    </dsp:sp>
    <dsp:sp modelId="{88F91FAD-C427-4646-A6C0-635C51ABB4CF}">
      <dsp:nvSpPr>
        <dsp:cNvPr id="0" name=""/>
        <dsp:cNvSpPr/>
      </dsp:nvSpPr>
      <dsp:spPr>
        <a:xfrm>
          <a:off x="253955" y="799353"/>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infrastructure</a:t>
          </a:r>
          <a:endParaRPr lang="en-US" sz="1400" kern="1200" noProof="0" dirty="0"/>
        </a:p>
      </dsp:txBody>
      <dsp:txXfrm>
        <a:off x="265323" y="810721"/>
        <a:ext cx="1988003" cy="365395"/>
      </dsp:txXfrm>
    </dsp:sp>
    <dsp:sp modelId="{09CE868F-05D4-4935-AB51-D12575DF60BA}">
      <dsp:nvSpPr>
        <dsp:cNvPr id="0" name=""/>
        <dsp:cNvSpPr/>
      </dsp:nvSpPr>
      <dsp:spPr>
        <a:xfrm>
          <a:off x="253955" y="1247197"/>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new technologies</a:t>
          </a:r>
        </a:p>
      </dsp:txBody>
      <dsp:txXfrm>
        <a:off x="265323" y="1258565"/>
        <a:ext cx="1988003" cy="365395"/>
      </dsp:txXfrm>
    </dsp:sp>
    <dsp:sp modelId="{AAA17150-39A2-498B-B35D-B4170F4888F8}">
      <dsp:nvSpPr>
        <dsp:cNvPr id="0" name=""/>
        <dsp:cNvSpPr/>
      </dsp:nvSpPr>
      <dsp:spPr>
        <a:xfrm>
          <a:off x="253955" y="1695041"/>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spare capacity</a:t>
          </a:r>
          <a:endParaRPr lang="en-US" sz="1400" kern="1200" noProof="0" dirty="0"/>
        </a:p>
      </dsp:txBody>
      <dsp:txXfrm>
        <a:off x="265323" y="1706409"/>
        <a:ext cx="1988003" cy="365395"/>
      </dsp:txXfrm>
    </dsp:sp>
    <dsp:sp modelId="{2DEFD77D-543E-4866-A80A-4B6BC69A68BF}">
      <dsp:nvSpPr>
        <dsp:cNvPr id="0" name=""/>
        <dsp:cNvSpPr/>
      </dsp:nvSpPr>
      <dsp:spPr>
        <a:xfrm>
          <a:off x="253955" y="2142884"/>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competition on market</a:t>
          </a:r>
          <a:endParaRPr lang="en-US" sz="1400" kern="1200" noProof="0" dirty="0"/>
        </a:p>
      </dsp:txBody>
      <dsp:txXfrm>
        <a:off x="265323" y="2154252"/>
        <a:ext cx="1988003" cy="365395"/>
      </dsp:txXfrm>
    </dsp:sp>
    <dsp:sp modelId="{F2AD4745-2F4E-4235-A44B-5655D96347C4}">
      <dsp:nvSpPr>
        <dsp:cNvPr id="0" name=""/>
        <dsp:cNvSpPr/>
      </dsp:nvSpPr>
      <dsp:spPr>
        <a:xfrm>
          <a:off x="2704543" y="0"/>
          <a:ext cx="2513423" cy="2664295"/>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t>Freight transport demand</a:t>
          </a:r>
          <a:endParaRPr lang="en-US" sz="2000" b="1" kern="1200" noProof="0" dirty="0"/>
        </a:p>
      </dsp:txBody>
      <dsp:txXfrm>
        <a:off x="2704543" y="0"/>
        <a:ext cx="2513423" cy="799288"/>
      </dsp:txXfrm>
    </dsp:sp>
    <dsp:sp modelId="{9D5F99E5-4DC6-4F1C-8B5D-887881FE7343}">
      <dsp:nvSpPr>
        <dsp:cNvPr id="0" name=""/>
        <dsp:cNvSpPr/>
      </dsp:nvSpPr>
      <dsp:spPr>
        <a:xfrm>
          <a:off x="2955885" y="799353"/>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companies </a:t>
          </a:r>
          <a:endParaRPr lang="en-US" sz="1400" kern="1200" noProof="0" dirty="0"/>
        </a:p>
      </dsp:txBody>
      <dsp:txXfrm>
        <a:off x="2967253" y="810721"/>
        <a:ext cx="1988003" cy="365395"/>
      </dsp:txXfrm>
    </dsp:sp>
    <dsp:sp modelId="{83601EBD-FAEC-4ADA-B674-BD8E5DAAE0A7}">
      <dsp:nvSpPr>
        <dsp:cNvPr id="0" name=""/>
        <dsp:cNvSpPr/>
      </dsp:nvSpPr>
      <dsp:spPr>
        <a:xfrm>
          <a:off x="2955885" y="1247197"/>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sourcing strategies</a:t>
          </a:r>
          <a:endParaRPr lang="en-US" sz="1400" kern="1200" noProof="0" dirty="0"/>
        </a:p>
      </dsp:txBody>
      <dsp:txXfrm>
        <a:off x="2967253" y="1258565"/>
        <a:ext cx="1988003" cy="365395"/>
      </dsp:txXfrm>
    </dsp:sp>
    <dsp:sp modelId="{8D076024-742B-424B-8700-FA134EDAE0C8}">
      <dsp:nvSpPr>
        <dsp:cNvPr id="0" name=""/>
        <dsp:cNvSpPr/>
      </dsp:nvSpPr>
      <dsp:spPr>
        <a:xfrm>
          <a:off x="2955885" y="1695041"/>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distribution strategies</a:t>
          </a:r>
          <a:endParaRPr lang="en-US" sz="1400" kern="1200" noProof="0" dirty="0"/>
        </a:p>
      </dsp:txBody>
      <dsp:txXfrm>
        <a:off x="2967253" y="1706409"/>
        <a:ext cx="1988003" cy="365395"/>
      </dsp:txXfrm>
    </dsp:sp>
    <dsp:sp modelId="{9F2F610B-1C61-4C1F-993A-37E1209AD672}">
      <dsp:nvSpPr>
        <dsp:cNvPr id="0" name=""/>
        <dsp:cNvSpPr/>
      </dsp:nvSpPr>
      <dsp:spPr>
        <a:xfrm>
          <a:off x="2955885" y="2142884"/>
          <a:ext cx="2010739" cy="388131"/>
        </a:xfrm>
        <a:prstGeom prst="roundRect">
          <a:avLst>
            <a:gd name="adj" fmla="val 10000"/>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traffic distribution</a:t>
          </a:r>
          <a:endParaRPr lang="en-US" sz="1400" kern="1200" noProof="0" dirty="0"/>
        </a:p>
      </dsp:txBody>
      <dsp:txXfrm>
        <a:off x="2967253" y="2154252"/>
        <a:ext cx="1988003" cy="365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602F-D0B8-4E6C-8CBE-3620F49944E7}">
      <dsp:nvSpPr>
        <dsp:cNvPr id="0" name=""/>
        <dsp:cNvSpPr/>
      </dsp:nvSpPr>
      <dsp:spPr>
        <a:xfrm>
          <a:off x="2736304" y="1512165"/>
          <a:ext cx="1512167" cy="158418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t>logistic</a:t>
          </a:r>
          <a:endParaRPr lang="en-US" sz="2800" kern="1200" noProof="0" dirty="0"/>
        </a:p>
      </dsp:txBody>
      <dsp:txXfrm>
        <a:off x="2957756" y="1744163"/>
        <a:ext cx="1069263" cy="1120184"/>
      </dsp:txXfrm>
    </dsp:sp>
    <dsp:sp modelId="{6F62A3DC-C1EC-4635-A643-EFC3952EDE63}">
      <dsp:nvSpPr>
        <dsp:cNvPr id="0" name=""/>
        <dsp:cNvSpPr/>
      </dsp:nvSpPr>
      <dsp:spPr>
        <a:xfrm rot="16200000">
          <a:off x="3403351" y="1406777"/>
          <a:ext cx="178073" cy="32701"/>
        </a:xfrm>
        <a:custGeom>
          <a:avLst/>
          <a:gdLst/>
          <a:ahLst/>
          <a:cxnLst/>
          <a:rect l="0" t="0" r="0" b="0"/>
          <a:pathLst>
            <a:path>
              <a:moveTo>
                <a:pt x="0" y="16350"/>
              </a:moveTo>
              <a:lnTo>
                <a:pt x="178073" y="16350"/>
              </a:lnTo>
            </a:path>
          </a:pathLst>
        </a:custGeom>
        <a:noFill/>
        <a:ln w="2642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87936" y="1418676"/>
        <a:ext cx="8903" cy="8903"/>
      </dsp:txXfrm>
    </dsp:sp>
    <dsp:sp modelId="{32A5959E-B899-492E-9CFA-E9A7674D2FEA}">
      <dsp:nvSpPr>
        <dsp:cNvPr id="0" name=""/>
        <dsp:cNvSpPr/>
      </dsp:nvSpPr>
      <dsp:spPr>
        <a:xfrm>
          <a:off x="2799085" y="-30178"/>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safety</a:t>
          </a:r>
          <a:endParaRPr lang="en-US" sz="1400" kern="1200" noProof="0" dirty="0"/>
        </a:p>
      </dsp:txBody>
      <dsp:txXfrm>
        <a:off x="3002148" y="169615"/>
        <a:ext cx="980478" cy="964684"/>
      </dsp:txXfrm>
    </dsp:sp>
    <dsp:sp modelId="{36EF41F5-1845-415F-A9E0-0B87AA18E019}">
      <dsp:nvSpPr>
        <dsp:cNvPr id="0" name=""/>
        <dsp:cNvSpPr/>
      </dsp:nvSpPr>
      <dsp:spPr>
        <a:xfrm rot="19800000">
          <a:off x="4141360" y="1856289"/>
          <a:ext cx="197217" cy="32701"/>
        </a:xfrm>
        <a:custGeom>
          <a:avLst/>
          <a:gdLst/>
          <a:ahLst/>
          <a:cxnLst/>
          <a:rect l="0" t="0" r="0" b="0"/>
          <a:pathLst>
            <a:path>
              <a:moveTo>
                <a:pt x="0" y="16350"/>
              </a:moveTo>
              <a:lnTo>
                <a:pt x="197217" y="16350"/>
              </a:lnTo>
            </a:path>
          </a:pathLst>
        </a:custGeom>
        <a:noFill/>
        <a:ln w="2642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35038" y="1867709"/>
        <a:ext cx="9860" cy="9860"/>
      </dsp:txXfrm>
    </dsp:sp>
    <dsp:sp modelId="{BDEFCD8D-4C65-4C80-9FD5-4B2CB8377070}">
      <dsp:nvSpPr>
        <dsp:cNvPr id="0" name=""/>
        <dsp:cNvSpPr/>
      </dsp:nvSpPr>
      <dsp:spPr>
        <a:xfrm>
          <a:off x="4230019" y="795970"/>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Climate</a:t>
          </a:r>
        </a:p>
        <a:p>
          <a:pPr lvl="0" algn="ctr" defTabSz="622300">
            <a:lnSpc>
              <a:spcPct val="90000"/>
            </a:lnSpc>
            <a:spcBef>
              <a:spcPct val="0"/>
            </a:spcBef>
            <a:spcAft>
              <a:spcPct val="35000"/>
            </a:spcAft>
          </a:pPr>
          <a:r>
            <a:rPr lang="en-US" sz="1400" kern="1200" noProof="0" dirty="0" smtClean="0"/>
            <a:t>change</a:t>
          </a:r>
          <a:endParaRPr lang="en-US" sz="1400" kern="1200" noProof="0" dirty="0"/>
        </a:p>
      </dsp:txBody>
      <dsp:txXfrm>
        <a:off x="4433082" y="995763"/>
        <a:ext cx="980478" cy="964684"/>
      </dsp:txXfrm>
    </dsp:sp>
    <dsp:sp modelId="{E191FCB2-ECDD-4D41-802E-6C9C30B14683}">
      <dsp:nvSpPr>
        <dsp:cNvPr id="0" name=""/>
        <dsp:cNvSpPr/>
      </dsp:nvSpPr>
      <dsp:spPr>
        <a:xfrm rot="1800000">
          <a:off x="4141360" y="2719521"/>
          <a:ext cx="197217" cy="32701"/>
        </a:xfrm>
        <a:custGeom>
          <a:avLst/>
          <a:gdLst/>
          <a:ahLst/>
          <a:cxnLst/>
          <a:rect l="0" t="0" r="0" b="0"/>
          <a:pathLst>
            <a:path>
              <a:moveTo>
                <a:pt x="0" y="16350"/>
              </a:moveTo>
              <a:lnTo>
                <a:pt x="197217" y="16350"/>
              </a:lnTo>
            </a:path>
          </a:pathLst>
        </a:custGeom>
        <a:noFill/>
        <a:ln w="2642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35038" y="2730941"/>
        <a:ext cx="9860" cy="9860"/>
      </dsp:txXfrm>
    </dsp:sp>
    <dsp:sp modelId="{008DD3C6-C586-4E15-90DD-F55324A8A75F}">
      <dsp:nvSpPr>
        <dsp:cNvPr id="0" name=""/>
        <dsp:cNvSpPr/>
      </dsp:nvSpPr>
      <dsp:spPr>
        <a:xfrm>
          <a:off x="4230019" y="2448270"/>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urbanization</a:t>
          </a:r>
          <a:endParaRPr lang="en-US" sz="1400" kern="1200" noProof="0" dirty="0"/>
        </a:p>
      </dsp:txBody>
      <dsp:txXfrm>
        <a:off x="4433082" y="2648063"/>
        <a:ext cx="980478" cy="964684"/>
      </dsp:txXfrm>
    </dsp:sp>
    <dsp:sp modelId="{2731C58F-ECA3-4686-937D-80A7930790A8}">
      <dsp:nvSpPr>
        <dsp:cNvPr id="0" name=""/>
        <dsp:cNvSpPr/>
      </dsp:nvSpPr>
      <dsp:spPr>
        <a:xfrm rot="5400000">
          <a:off x="3403351" y="3169032"/>
          <a:ext cx="178073" cy="32701"/>
        </a:xfrm>
        <a:custGeom>
          <a:avLst/>
          <a:gdLst/>
          <a:ahLst/>
          <a:cxnLst/>
          <a:rect l="0" t="0" r="0" b="0"/>
          <a:pathLst>
            <a:path>
              <a:moveTo>
                <a:pt x="0" y="16350"/>
              </a:moveTo>
              <a:lnTo>
                <a:pt x="178073" y="16350"/>
              </a:lnTo>
            </a:path>
          </a:pathLst>
        </a:custGeom>
        <a:noFill/>
        <a:ln w="2642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87936" y="3180931"/>
        <a:ext cx="8903" cy="8903"/>
      </dsp:txXfrm>
    </dsp:sp>
    <dsp:sp modelId="{B5B39590-DCC0-4282-B1BA-F85AF4CE89C4}">
      <dsp:nvSpPr>
        <dsp:cNvPr id="0" name=""/>
        <dsp:cNvSpPr/>
      </dsp:nvSpPr>
      <dsp:spPr>
        <a:xfrm>
          <a:off x="2799085" y="3274420"/>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E-commerce</a:t>
          </a:r>
          <a:endParaRPr lang="en-US" sz="1400" kern="1200" noProof="0" dirty="0"/>
        </a:p>
      </dsp:txBody>
      <dsp:txXfrm>
        <a:off x="3002148" y="3474213"/>
        <a:ext cx="980478" cy="964684"/>
      </dsp:txXfrm>
    </dsp:sp>
    <dsp:sp modelId="{E65AA2E3-76B4-459F-A2BA-909950371CEF}">
      <dsp:nvSpPr>
        <dsp:cNvPr id="0" name=""/>
        <dsp:cNvSpPr/>
      </dsp:nvSpPr>
      <dsp:spPr>
        <a:xfrm rot="9000000">
          <a:off x="2646198" y="2719521"/>
          <a:ext cx="197217" cy="32701"/>
        </a:xfrm>
        <a:custGeom>
          <a:avLst/>
          <a:gdLst/>
          <a:ahLst/>
          <a:cxnLst/>
          <a:rect l="0" t="0" r="0" b="0"/>
          <a:pathLst>
            <a:path>
              <a:moveTo>
                <a:pt x="0" y="16350"/>
              </a:moveTo>
              <a:lnTo>
                <a:pt x="197217" y="16350"/>
              </a:lnTo>
            </a:path>
          </a:pathLst>
        </a:custGeom>
        <a:noFill/>
        <a:ln w="2642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39876" y="2730941"/>
        <a:ext cx="9860" cy="9860"/>
      </dsp:txXfrm>
    </dsp:sp>
    <dsp:sp modelId="{36556242-DBF4-4670-A844-A86FE6B699CD}">
      <dsp:nvSpPr>
        <dsp:cNvPr id="0" name=""/>
        <dsp:cNvSpPr/>
      </dsp:nvSpPr>
      <dsp:spPr>
        <a:xfrm>
          <a:off x="1368152" y="2448270"/>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digitalization</a:t>
          </a:r>
          <a:endParaRPr lang="en-US" sz="1400" kern="1200" noProof="0" dirty="0"/>
        </a:p>
      </dsp:txBody>
      <dsp:txXfrm>
        <a:off x="1571215" y="2648063"/>
        <a:ext cx="980478" cy="964684"/>
      </dsp:txXfrm>
    </dsp:sp>
    <dsp:sp modelId="{B14731C8-88CE-438B-BAD4-CCC14CAA715F}">
      <dsp:nvSpPr>
        <dsp:cNvPr id="0" name=""/>
        <dsp:cNvSpPr/>
      </dsp:nvSpPr>
      <dsp:spPr>
        <a:xfrm rot="12600000">
          <a:off x="2646198" y="1856289"/>
          <a:ext cx="197217" cy="32701"/>
        </a:xfrm>
        <a:custGeom>
          <a:avLst/>
          <a:gdLst/>
          <a:ahLst/>
          <a:cxnLst/>
          <a:rect l="0" t="0" r="0" b="0"/>
          <a:pathLst>
            <a:path>
              <a:moveTo>
                <a:pt x="0" y="16350"/>
              </a:moveTo>
              <a:lnTo>
                <a:pt x="197217" y="1635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39876" y="1867709"/>
        <a:ext cx="9860" cy="9860"/>
      </dsp:txXfrm>
    </dsp:sp>
    <dsp:sp modelId="{87723CF1-2235-41B3-A87F-387A2BDCE184}">
      <dsp:nvSpPr>
        <dsp:cNvPr id="0" name=""/>
        <dsp:cNvSpPr/>
      </dsp:nvSpPr>
      <dsp:spPr>
        <a:xfrm>
          <a:off x="1368152" y="795970"/>
          <a:ext cx="1386604" cy="1364270"/>
        </a:xfrm>
        <a:prstGeom prst="ellipse">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t>mobile world</a:t>
          </a:r>
          <a:endParaRPr lang="en-US" sz="1400" kern="1200" noProof="0" dirty="0"/>
        </a:p>
      </dsp:txBody>
      <dsp:txXfrm>
        <a:off x="1571215" y="995763"/>
        <a:ext cx="980478" cy="964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99548-C0EB-4691-9CE6-7284291054B6}">
      <dsp:nvSpPr>
        <dsp:cNvPr id="0" name=""/>
        <dsp:cNvSpPr/>
      </dsp:nvSpPr>
      <dsp:spPr>
        <a:xfrm>
          <a:off x="464619" y="315550"/>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Freight transport</a:t>
          </a:r>
        </a:p>
      </dsp:txBody>
      <dsp:txXfrm>
        <a:off x="464619" y="315550"/>
        <a:ext cx="4808146" cy="631429"/>
      </dsp:txXfrm>
    </dsp:sp>
    <dsp:sp modelId="{9AF5ED78-341F-403E-97B4-875F8057A202}">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7ECFE10-46D2-48B0-947A-2C85B551FC94}">
      <dsp:nvSpPr>
        <dsp:cNvPr id="0" name=""/>
        <dsp:cNvSpPr/>
      </dsp:nvSpPr>
      <dsp:spPr>
        <a:xfrm>
          <a:off x="826632" y="1262859"/>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Multimodal transport concepts</a:t>
          </a:r>
        </a:p>
      </dsp:txBody>
      <dsp:txXfrm>
        <a:off x="826632" y="1262859"/>
        <a:ext cx="4446133" cy="631429"/>
      </dsp:txXfrm>
    </dsp:sp>
    <dsp:sp modelId="{EF12B5F5-AB8A-4523-B395-C351AAF3CDFA}">
      <dsp:nvSpPr>
        <dsp:cNvPr id="0" name=""/>
        <dsp:cNvSpPr/>
      </dsp:nvSpPr>
      <dsp:spPr>
        <a:xfrm>
          <a:off x="431989" y="1183930"/>
          <a:ext cx="789286" cy="78928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5B6BCF6-5489-475A-B5DE-FD52A369E62E}">
      <dsp:nvSpPr>
        <dsp:cNvPr id="0" name=""/>
        <dsp:cNvSpPr/>
      </dsp:nvSpPr>
      <dsp:spPr>
        <a:xfrm>
          <a:off x="826632" y="2210167"/>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Synchromodality</a:t>
          </a:r>
        </a:p>
      </dsp:txBody>
      <dsp:txXfrm>
        <a:off x="826632" y="2210167"/>
        <a:ext cx="4446133" cy="631429"/>
      </dsp:txXfrm>
    </dsp:sp>
    <dsp:sp modelId="{A1ACB26E-8914-4628-B7B1-8FAD5ECA0557}">
      <dsp:nvSpPr>
        <dsp:cNvPr id="0" name=""/>
        <dsp:cNvSpPr/>
      </dsp:nvSpPr>
      <dsp:spPr>
        <a:xfrm>
          <a:off x="431989" y="2131238"/>
          <a:ext cx="789286" cy="789286"/>
        </a:xfrm>
        <a:prstGeom prst="ellipse">
          <a:avLst/>
        </a:prstGeom>
        <a:solidFill>
          <a:schemeClr val="accent1">
            <a:lumMod val="40000"/>
            <a:lumOff val="6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10F3F-D8B2-42DD-8F99-15CEF9439F8A}">
      <dsp:nvSpPr>
        <dsp:cNvPr id="0" name=""/>
        <dsp:cNvSpPr/>
      </dsp:nvSpPr>
      <dsp:spPr>
        <a:xfrm>
          <a:off x="464619" y="3157475"/>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Physical Internet</a:t>
          </a:r>
        </a:p>
      </dsp:txBody>
      <dsp:txXfrm>
        <a:off x="464619" y="3157475"/>
        <a:ext cx="4808146" cy="631429"/>
      </dsp:txXfrm>
    </dsp:sp>
    <dsp:sp modelId="{2D85C60B-45A6-47F1-BDC4-779963C33EA5}">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99548-C0EB-4691-9CE6-7284291054B6}">
      <dsp:nvSpPr>
        <dsp:cNvPr id="0" name=""/>
        <dsp:cNvSpPr/>
      </dsp:nvSpPr>
      <dsp:spPr>
        <a:xfrm>
          <a:off x="464619" y="315550"/>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Freight transport</a:t>
          </a:r>
        </a:p>
      </dsp:txBody>
      <dsp:txXfrm>
        <a:off x="464619" y="315550"/>
        <a:ext cx="4808146" cy="631429"/>
      </dsp:txXfrm>
    </dsp:sp>
    <dsp:sp modelId="{9AF5ED78-341F-403E-97B4-875F8057A202}">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7ECFE10-46D2-48B0-947A-2C85B551FC94}">
      <dsp:nvSpPr>
        <dsp:cNvPr id="0" name=""/>
        <dsp:cNvSpPr/>
      </dsp:nvSpPr>
      <dsp:spPr>
        <a:xfrm>
          <a:off x="826632" y="1262859"/>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Multimodal transport concepts</a:t>
          </a:r>
        </a:p>
      </dsp:txBody>
      <dsp:txXfrm>
        <a:off x="826632" y="1262859"/>
        <a:ext cx="4446133" cy="631429"/>
      </dsp:txXfrm>
    </dsp:sp>
    <dsp:sp modelId="{EF12B5F5-AB8A-4523-B395-C351AAF3CDFA}">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5B6BCF6-5489-475A-B5DE-FD52A369E62E}">
      <dsp:nvSpPr>
        <dsp:cNvPr id="0" name=""/>
        <dsp:cNvSpPr/>
      </dsp:nvSpPr>
      <dsp:spPr>
        <a:xfrm>
          <a:off x="826632" y="2210167"/>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Synchromodality</a:t>
          </a:r>
        </a:p>
      </dsp:txBody>
      <dsp:txXfrm>
        <a:off x="826632" y="2210167"/>
        <a:ext cx="4446133" cy="631429"/>
      </dsp:txXfrm>
    </dsp:sp>
    <dsp:sp modelId="{A1ACB26E-8914-4628-B7B1-8FAD5ECA0557}">
      <dsp:nvSpPr>
        <dsp:cNvPr id="0" name=""/>
        <dsp:cNvSpPr/>
      </dsp:nvSpPr>
      <dsp:spPr>
        <a:xfrm>
          <a:off x="431989" y="2131238"/>
          <a:ext cx="789286" cy="789286"/>
        </a:xfrm>
        <a:prstGeom prst="ellipse">
          <a:avLst/>
        </a:prstGeom>
        <a:solidFill>
          <a:schemeClr val="accent1"/>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10F3F-D8B2-42DD-8F99-15CEF9439F8A}">
      <dsp:nvSpPr>
        <dsp:cNvPr id="0" name=""/>
        <dsp:cNvSpPr/>
      </dsp:nvSpPr>
      <dsp:spPr>
        <a:xfrm>
          <a:off x="464619" y="3157475"/>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Physical Internet</a:t>
          </a:r>
        </a:p>
      </dsp:txBody>
      <dsp:txXfrm>
        <a:off x="464619" y="3157475"/>
        <a:ext cx="4808146" cy="631429"/>
      </dsp:txXfrm>
    </dsp:sp>
    <dsp:sp modelId="{2D85C60B-45A6-47F1-BDC4-779963C33EA5}">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C71B2-A21D-4821-989F-E1EDC043A876}">
      <dsp:nvSpPr>
        <dsp:cNvPr id="0" name=""/>
        <dsp:cNvSpPr/>
      </dsp:nvSpPr>
      <dsp:spPr>
        <a:xfrm rot="21300000">
          <a:off x="25853" y="1860829"/>
          <a:ext cx="8373228" cy="958861"/>
        </a:xfrm>
        <a:prstGeom prst="mathMinus">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CF56C-82DA-4A00-B698-8453909064CD}">
      <dsp:nvSpPr>
        <dsp:cNvPr id="0" name=""/>
        <dsp:cNvSpPr/>
      </dsp:nvSpPr>
      <dsp:spPr>
        <a:xfrm rot="10800000">
          <a:off x="5400594" y="2476912"/>
          <a:ext cx="1381167" cy="1843563"/>
        </a:xfrm>
        <a:prstGeom prst="downArrow">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52B59-CA37-4A82-8249-8AF5157BC8E7}">
      <dsp:nvSpPr>
        <dsp:cNvPr id="0" name=""/>
        <dsp:cNvSpPr/>
      </dsp:nvSpPr>
      <dsp:spPr>
        <a:xfrm>
          <a:off x="4465216" y="0"/>
          <a:ext cx="2695979" cy="196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accent1"/>
              </a:solidFill>
            </a:rPr>
            <a:t>-road congestion</a:t>
          </a:r>
          <a:br>
            <a:rPr lang="en-US" sz="1800" kern="1200" noProof="0" dirty="0" smtClean="0">
              <a:solidFill>
                <a:schemeClr val="accent1"/>
              </a:solidFill>
            </a:rPr>
          </a:br>
          <a:r>
            <a:rPr lang="en-US" sz="1800" kern="1200" noProof="0" dirty="0" smtClean="0">
              <a:solidFill>
                <a:schemeClr val="accent1"/>
              </a:solidFill>
            </a:rPr>
            <a:t>-increasing transport volume (ship size)</a:t>
          </a:r>
          <a:br>
            <a:rPr lang="en-US" sz="1800" kern="1200" noProof="0" dirty="0" smtClean="0">
              <a:solidFill>
                <a:schemeClr val="accent1"/>
              </a:solidFill>
            </a:rPr>
          </a:br>
          <a:r>
            <a:rPr lang="en-US" sz="1800" kern="1200" noProof="0" dirty="0" smtClean="0">
              <a:solidFill>
                <a:schemeClr val="accent1"/>
              </a:solidFill>
            </a:rPr>
            <a:t>-demand for efficient hinterland connections and sustainable transport</a:t>
          </a:r>
          <a:br>
            <a:rPr lang="en-US" sz="1800" kern="1200" noProof="0" dirty="0" smtClean="0">
              <a:solidFill>
                <a:schemeClr val="accent1"/>
              </a:solidFill>
            </a:rPr>
          </a:br>
          <a:r>
            <a:rPr lang="en-US" sz="1800" kern="1200" noProof="0" dirty="0" smtClean="0">
              <a:solidFill>
                <a:schemeClr val="accent1"/>
              </a:solidFill>
            </a:rPr>
            <a:t>- more use of rail and inland shipping</a:t>
          </a:r>
        </a:p>
      </dsp:txBody>
      <dsp:txXfrm>
        <a:off x="4465216" y="0"/>
        <a:ext cx="2695979" cy="1965818"/>
      </dsp:txXfrm>
    </dsp:sp>
    <dsp:sp modelId="{17D8FE5E-293E-4938-9225-E7B49DF2F37B}">
      <dsp:nvSpPr>
        <dsp:cNvPr id="0" name=""/>
        <dsp:cNvSpPr/>
      </dsp:nvSpPr>
      <dsp:spPr>
        <a:xfrm rot="10800000">
          <a:off x="1480707" y="181182"/>
          <a:ext cx="1355184" cy="1836205"/>
        </a:xfrm>
        <a:prstGeom prst="up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A570C-49B6-4AB5-A613-FC5A8034EBF2}">
      <dsp:nvSpPr>
        <dsp:cNvPr id="0" name=""/>
        <dsp:cNvSpPr/>
      </dsp:nvSpPr>
      <dsp:spPr>
        <a:xfrm>
          <a:off x="1263740" y="2714701"/>
          <a:ext cx="2695979" cy="196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noProof="0" dirty="0" smtClean="0">
              <a:solidFill>
                <a:schemeClr val="accent1"/>
              </a:solidFill>
            </a:rPr>
            <a:t>-mind shift</a:t>
          </a:r>
          <a:br>
            <a:rPr lang="en-US" sz="1800" kern="1200" noProof="0" dirty="0" smtClean="0">
              <a:solidFill>
                <a:schemeClr val="accent1"/>
              </a:solidFill>
            </a:rPr>
          </a:br>
          <a:r>
            <a:rPr lang="en-US" sz="1800" kern="1200" noProof="0" dirty="0" smtClean="0">
              <a:solidFill>
                <a:schemeClr val="accent1"/>
              </a:solidFill>
            </a:rPr>
            <a:t>-sharing of data</a:t>
          </a:r>
          <a:br>
            <a:rPr lang="en-US" sz="1800" kern="1200" noProof="0" dirty="0" smtClean="0">
              <a:solidFill>
                <a:schemeClr val="accent1"/>
              </a:solidFill>
            </a:rPr>
          </a:br>
          <a:r>
            <a:rPr lang="en-US" sz="1800" kern="1200" noProof="0" dirty="0" smtClean="0">
              <a:solidFill>
                <a:schemeClr val="accent1"/>
              </a:solidFill>
            </a:rPr>
            <a:t>-collaboration with competitors</a:t>
          </a:r>
          <a:br>
            <a:rPr lang="en-US" sz="1800" kern="1200" noProof="0" dirty="0" smtClean="0">
              <a:solidFill>
                <a:schemeClr val="accent1"/>
              </a:solidFill>
            </a:rPr>
          </a:br>
          <a:r>
            <a:rPr lang="en-US" sz="1800" kern="1200" noProof="0" dirty="0" smtClean="0">
              <a:solidFill>
                <a:schemeClr val="accent1"/>
              </a:solidFill>
            </a:rPr>
            <a:t>-amodal booking by the client </a:t>
          </a:r>
          <a:r>
            <a:rPr lang="en-US" sz="1800" kern="1200" noProof="0" dirty="0" smtClean="0">
              <a:solidFill>
                <a:schemeClr val="accent1"/>
              </a:solidFill>
              <a:sym typeface="Wingdings" panose="05000000000000000000" pitchFamily="2" charset="2"/>
            </a:rPr>
            <a:t> give up control</a:t>
          </a:r>
          <a:endParaRPr lang="en-US" sz="1800" kern="1200" noProof="0" dirty="0">
            <a:solidFill>
              <a:schemeClr val="accent1"/>
            </a:solidFill>
          </a:endParaRPr>
        </a:p>
      </dsp:txBody>
      <dsp:txXfrm>
        <a:off x="1263740" y="2714701"/>
        <a:ext cx="2695979" cy="1965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99548-C0EB-4691-9CE6-7284291054B6}">
      <dsp:nvSpPr>
        <dsp:cNvPr id="0" name=""/>
        <dsp:cNvSpPr/>
      </dsp:nvSpPr>
      <dsp:spPr>
        <a:xfrm>
          <a:off x="464619" y="315550"/>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Freight transport</a:t>
          </a:r>
        </a:p>
      </dsp:txBody>
      <dsp:txXfrm>
        <a:off x="464619" y="315550"/>
        <a:ext cx="4808146" cy="631429"/>
      </dsp:txXfrm>
    </dsp:sp>
    <dsp:sp modelId="{9AF5ED78-341F-403E-97B4-875F8057A202}">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7ECFE10-46D2-48B0-947A-2C85B551FC94}">
      <dsp:nvSpPr>
        <dsp:cNvPr id="0" name=""/>
        <dsp:cNvSpPr/>
      </dsp:nvSpPr>
      <dsp:spPr>
        <a:xfrm>
          <a:off x="826632" y="1262859"/>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Multimodal transport concepts</a:t>
          </a:r>
        </a:p>
      </dsp:txBody>
      <dsp:txXfrm>
        <a:off x="826632" y="1262859"/>
        <a:ext cx="4446133" cy="631429"/>
      </dsp:txXfrm>
    </dsp:sp>
    <dsp:sp modelId="{EF12B5F5-AB8A-4523-B395-C351AAF3CDFA}">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5B6BCF6-5489-475A-B5DE-FD52A369E62E}">
      <dsp:nvSpPr>
        <dsp:cNvPr id="0" name=""/>
        <dsp:cNvSpPr/>
      </dsp:nvSpPr>
      <dsp:spPr>
        <a:xfrm>
          <a:off x="826632" y="2210167"/>
          <a:ext cx="444613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Synchromodality</a:t>
          </a:r>
        </a:p>
      </dsp:txBody>
      <dsp:txXfrm>
        <a:off x="826632" y="2210167"/>
        <a:ext cx="4446133" cy="631429"/>
      </dsp:txXfrm>
    </dsp:sp>
    <dsp:sp modelId="{A1ACB26E-8914-4628-B7B1-8FAD5ECA0557}">
      <dsp:nvSpPr>
        <dsp:cNvPr id="0" name=""/>
        <dsp:cNvSpPr/>
      </dsp:nvSpPr>
      <dsp:spPr>
        <a:xfrm>
          <a:off x="431989" y="2131238"/>
          <a:ext cx="789286" cy="789286"/>
        </a:xfrm>
        <a:prstGeom prst="ellipse">
          <a:avLst/>
        </a:prstGeom>
        <a:solidFill>
          <a:schemeClr val="accent1">
            <a:lumMod val="40000"/>
            <a:lumOff val="6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10F3F-D8B2-42DD-8F99-15CEF9439F8A}">
      <dsp:nvSpPr>
        <dsp:cNvPr id="0" name=""/>
        <dsp:cNvSpPr/>
      </dsp:nvSpPr>
      <dsp:spPr>
        <a:xfrm>
          <a:off x="464619" y="3157475"/>
          <a:ext cx="480814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en-US" sz="2400" kern="1200" noProof="0" dirty="0" smtClean="0">
              <a:solidFill>
                <a:schemeClr val="accent1"/>
              </a:solidFill>
            </a:rPr>
            <a:t>Physical Internet</a:t>
          </a:r>
        </a:p>
      </dsp:txBody>
      <dsp:txXfrm>
        <a:off x="464619" y="3157475"/>
        <a:ext cx="4808146" cy="631429"/>
      </dsp:txXfrm>
    </dsp:sp>
    <dsp:sp modelId="{2D85C60B-45A6-47F1-BDC4-779963C33EA5}">
      <dsp:nvSpPr>
        <dsp:cNvPr id="0" name=""/>
        <dsp:cNvSpPr/>
      </dsp:nvSpPr>
      <dsp:spPr>
        <a:xfrm>
          <a:off x="69976" y="3078547"/>
          <a:ext cx="789286" cy="78928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A7A-D17E-4F0E-968C-69EC4804EFDA}">
      <dsp:nvSpPr>
        <dsp:cNvPr id="0" name=""/>
        <dsp:cNvSpPr/>
      </dsp:nvSpPr>
      <dsp:spPr>
        <a:xfrm>
          <a:off x="2830950" y="170693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noProof="0" dirty="0" smtClean="0"/>
            <a:t>foundation</a:t>
          </a:r>
          <a:endParaRPr lang="en-US" sz="1400" b="1" kern="1200" noProof="0" dirty="0"/>
        </a:p>
      </dsp:txBody>
      <dsp:txXfrm>
        <a:off x="3021066" y="1897054"/>
        <a:ext cx="917962" cy="917962"/>
      </dsp:txXfrm>
    </dsp:sp>
    <dsp:sp modelId="{BDF3931E-7573-484C-B5C7-07B4809A3DBE}">
      <dsp:nvSpPr>
        <dsp:cNvPr id="0" name=""/>
        <dsp:cNvSpPr/>
      </dsp:nvSpPr>
      <dsp:spPr>
        <a:xfrm rot="16200000">
          <a:off x="3284085" y="149418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249" y="1501178"/>
        <a:ext cx="19596" cy="19596"/>
      </dsp:txXfrm>
    </dsp:sp>
    <dsp:sp modelId="{ADAFCE64-1A4D-4C83-86EC-0D9E7DFCBE07}">
      <dsp:nvSpPr>
        <dsp:cNvPr id="0" name=""/>
        <dsp:cNvSpPr/>
      </dsp:nvSpPr>
      <dsp:spPr>
        <a:xfrm>
          <a:off x="2830950" y="1681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smart network</a:t>
          </a:r>
          <a:endParaRPr lang="en-US" sz="1200" b="1" kern="1200" noProof="0" dirty="0"/>
        </a:p>
      </dsp:txBody>
      <dsp:txXfrm>
        <a:off x="3021066" y="206935"/>
        <a:ext cx="917962" cy="917962"/>
      </dsp:txXfrm>
    </dsp:sp>
    <dsp:sp modelId="{D6A5F458-8DBF-47C2-BD5B-E6C360BFC7C3}">
      <dsp:nvSpPr>
        <dsp:cNvPr id="0" name=""/>
        <dsp:cNvSpPr/>
      </dsp:nvSpPr>
      <dsp:spPr>
        <a:xfrm rot="19800000">
          <a:off x="4015928" y="191671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2093" y="1923708"/>
        <a:ext cx="19596" cy="19596"/>
      </dsp:txXfrm>
    </dsp:sp>
    <dsp:sp modelId="{B10498C8-8F3B-4131-BCE4-ADAD5C9F926E}">
      <dsp:nvSpPr>
        <dsp:cNvPr id="0" name=""/>
        <dsp:cNvSpPr/>
      </dsp:nvSpPr>
      <dsp:spPr>
        <a:xfrm>
          <a:off x="4294637" y="86187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multimodality</a:t>
          </a:r>
          <a:endParaRPr lang="en-US" sz="1200" b="1" kern="1200" noProof="0" dirty="0"/>
        </a:p>
      </dsp:txBody>
      <dsp:txXfrm>
        <a:off x="4484753" y="1051995"/>
        <a:ext cx="917962" cy="917962"/>
      </dsp:txXfrm>
    </dsp:sp>
    <dsp:sp modelId="{4C4C9426-B527-49B2-AF50-9091C1B6304E}">
      <dsp:nvSpPr>
        <dsp:cNvPr id="0" name=""/>
        <dsp:cNvSpPr/>
      </dsp:nvSpPr>
      <dsp:spPr>
        <a:xfrm rot="1800000">
          <a:off x="4015928" y="276177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2093" y="2768767"/>
        <a:ext cx="19596" cy="19596"/>
      </dsp:txXfrm>
    </dsp:sp>
    <dsp:sp modelId="{D16907AA-1BFE-4F2C-8709-D90BB8F4FBDF}">
      <dsp:nvSpPr>
        <dsp:cNvPr id="0" name=""/>
        <dsp:cNvSpPr/>
      </dsp:nvSpPr>
      <dsp:spPr>
        <a:xfrm>
          <a:off x="4294637" y="255199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standards</a:t>
          </a:r>
          <a:endParaRPr lang="en-US" sz="1200" b="1" kern="1200" noProof="0" dirty="0"/>
        </a:p>
      </dsp:txBody>
      <dsp:txXfrm>
        <a:off x="4484753" y="2742114"/>
        <a:ext cx="917962" cy="917962"/>
      </dsp:txXfrm>
    </dsp:sp>
    <dsp:sp modelId="{A5D06F47-56EF-4EC7-AA16-08C7896E5A8B}">
      <dsp:nvSpPr>
        <dsp:cNvPr id="0" name=""/>
        <dsp:cNvSpPr/>
      </dsp:nvSpPr>
      <dsp:spPr>
        <a:xfrm rot="5400000">
          <a:off x="3284085" y="3184308"/>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249" y="3191297"/>
        <a:ext cx="19596" cy="19596"/>
      </dsp:txXfrm>
    </dsp:sp>
    <dsp:sp modelId="{89DBF58F-B874-466D-B977-9138F4CFD377}">
      <dsp:nvSpPr>
        <dsp:cNvPr id="0" name=""/>
        <dsp:cNvSpPr/>
      </dsp:nvSpPr>
      <dsp:spPr>
        <a:xfrm>
          <a:off x="2830950" y="339705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real-time</a:t>
          </a:r>
          <a:endParaRPr lang="en-US" sz="1200" b="1" kern="1200" noProof="0" dirty="0"/>
        </a:p>
      </dsp:txBody>
      <dsp:txXfrm>
        <a:off x="3021066" y="3587174"/>
        <a:ext cx="917962" cy="917962"/>
      </dsp:txXfrm>
    </dsp:sp>
    <dsp:sp modelId="{85402253-A500-406D-A551-4ADC3CA673BA}">
      <dsp:nvSpPr>
        <dsp:cNvPr id="0" name=""/>
        <dsp:cNvSpPr/>
      </dsp:nvSpPr>
      <dsp:spPr>
        <a:xfrm rot="9000000">
          <a:off x="2552242" y="276177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406" y="2768767"/>
        <a:ext cx="19596" cy="19596"/>
      </dsp:txXfrm>
    </dsp:sp>
    <dsp:sp modelId="{8361AEC5-A860-4B6A-A78D-AE6A3E1ED205}">
      <dsp:nvSpPr>
        <dsp:cNvPr id="0" name=""/>
        <dsp:cNvSpPr/>
      </dsp:nvSpPr>
      <dsp:spPr>
        <a:xfrm>
          <a:off x="1367264" y="2551998"/>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sharing</a:t>
          </a:r>
          <a:endParaRPr lang="en-US" sz="1200" b="1" kern="1200" noProof="0" dirty="0"/>
        </a:p>
      </dsp:txBody>
      <dsp:txXfrm>
        <a:off x="1557380" y="2742114"/>
        <a:ext cx="917962" cy="917962"/>
      </dsp:txXfrm>
    </dsp:sp>
    <dsp:sp modelId="{DEDC3979-7D56-4E85-B7BA-93EEBDE9E307}">
      <dsp:nvSpPr>
        <dsp:cNvPr id="0" name=""/>
        <dsp:cNvSpPr/>
      </dsp:nvSpPr>
      <dsp:spPr>
        <a:xfrm rot="12600000">
          <a:off x="2552242" y="1916719"/>
          <a:ext cx="391924" cy="33573"/>
        </a:xfrm>
        <a:custGeom>
          <a:avLst/>
          <a:gdLst/>
          <a:ahLst/>
          <a:cxnLst/>
          <a:rect l="0" t="0" r="0" b="0"/>
          <a:pathLst>
            <a:path>
              <a:moveTo>
                <a:pt x="0" y="16786"/>
              </a:moveTo>
              <a:lnTo>
                <a:pt x="391924" y="1678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406" y="1923708"/>
        <a:ext cx="19596" cy="19596"/>
      </dsp:txXfrm>
    </dsp:sp>
    <dsp:sp modelId="{16BA768B-80CA-4228-855F-01EB08239C5F}">
      <dsp:nvSpPr>
        <dsp:cNvPr id="0" name=""/>
        <dsp:cNvSpPr/>
      </dsp:nvSpPr>
      <dsp:spPr>
        <a:xfrm>
          <a:off x="1367264" y="861879"/>
          <a:ext cx="1298194" cy="12981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t>innovations</a:t>
          </a:r>
          <a:endParaRPr lang="en-US" sz="1200" b="1" kern="1200" noProof="0" dirty="0"/>
        </a:p>
      </dsp:txBody>
      <dsp:txXfrm>
        <a:off x="1557380" y="1051995"/>
        <a:ext cx="917962" cy="9179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3634"/>
          </a:xfrm>
          <a:prstGeom prst="rect">
            <a:avLst/>
          </a:prstGeom>
        </p:spPr>
        <p:txBody>
          <a:bodyPr vert="horz" lIns="91110" tIns="45554" rIns="91110" bIns="45554" rtlCol="0"/>
          <a:lstStyle>
            <a:lvl1pPr algn="l">
              <a:defRPr sz="1200"/>
            </a:lvl1pPr>
          </a:lstStyle>
          <a:p>
            <a:endParaRPr lang="de-AT" dirty="0"/>
          </a:p>
        </p:txBody>
      </p:sp>
      <p:sp>
        <p:nvSpPr>
          <p:cNvPr id="3" name="Date Placeholder 2"/>
          <p:cNvSpPr>
            <a:spLocks noGrp="1"/>
          </p:cNvSpPr>
          <p:nvPr>
            <p:ph type="dt" idx="1"/>
          </p:nvPr>
        </p:nvSpPr>
        <p:spPr>
          <a:xfrm>
            <a:off x="3777608" y="0"/>
            <a:ext cx="2889938" cy="493634"/>
          </a:xfrm>
          <a:prstGeom prst="rect">
            <a:avLst/>
          </a:prstGeom>
        </p:spPr>
        <p:txBody>
          <a:bodyPr vert="horz" lIns="91110" tIns="45554" rIns="91110" bIns="45554" rtlCol="0"/>
          <a:lstStyle>
            <a:lvl1pPr algn="r">
              <a:defRPr sz="1200"/>
            </a:lvl1pPr>
          </a:lstStyle>
          <a:p>
            <a:fld id="{CCFC2A34-98BB-4C93-A97D-162B0DCA04A7}" type="datetimeFigureOut">
              <a:rPr lang="de-AT" smtClean="0"/>
              <a:t>04.03.2016</a:t>
            </a:fld>
            <a:endParaRPr lang="de-AT" dirty="0"/>
          </a:p>
        </p:txBody>
      </p:sp>
      <p:sp>
        <p:nvSpPr>
          <p:cNvPr id="4" name="Slide Image Placeholder 3"/>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1110" tIns="45554" rIns="91110" bIns="45554" rtlCol="0" anchor="ctr"/>
          <a:lstStyle/>
          <a:p>
            <a:endParaRPr lang="de-AT" dirty="0"/>
          </a:p>
        </p:txBody>
      </p:sp>
      <p:sp>
        <p:nvSpPr>
          <p:cNvPr id="5" name="Notes Placeholder 4"/>
          <p:cNvSpPr>
            <a:spLocks noGrp="1"/>
          </p:cNvSpPr>
          <p:nvPr>
            <p:ph type="body" sz="quarter" idx="3"/>
          </p:nvPr>
        </p:nvSpPr>
        <p:spPr>
          <a:xfrm>
            <a:off x="666909" y="4689516"/>
            <a:ext cx="5335270" cy="4442699"/>
          </a:xfrm>
          <a:prstGeom prst="rect">
            <a:avLst/>
          </a:prstGeom>
        </p:spPr>
        <p:txBody>
          <a:bodyPr vert="horz" lIns="91110" tIns="45554" rIns="91110" bIns="455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1" y="9377317"/>
            <a:ext cx="2889938" cy="493634"/>
          </a:xfrm>
          <a:prstGeom prst="rect">
            <a:avLst/>
          </a:prstGeom>
        </p:spPr>
        <p:txBody>
          <a:bodyPr vert="horz" lIns="91110" tIns="45554" rIns="91110" bIns="45554" rtlCol="0" anchor="b"/>
          <a:lstStyle>
            <a:lvl1pPr algn="l">
              <a:defRPr sz="1200"/>
            </a:lvl1pPr>
          </a:lstStyle>
          <a:p>
            <a:endParaRPr lang="de-AT" dirty="0"/>
          </a:p>
        </p:txBody>
      </p:sp>
      <p:sp>
        <p:nvSpPr>
          <p:cNvPr id="7" name="Slide Number Placeholder 6"/>
          <p:cNvSpPr>
            <a:spLocks noGrp="1"/>
          </p:cNvSpPr>
          <p:nvPr>
            <p:ph type="sldNum" sz="quarter" idx="5"/>
          </p:nvPr>
        </p:nvSpPr>
        <p:spPr>
          <a:xfrm>
            <a:off x="3777608" y="9377317"/>
            <a:ext cx="2889938" cy="493634"/>
          </a:xfrm>
          <a:prstGeom prst="rect">
            <a:avLst/>
          </a:prstGeom>
        </p:spPr>
        <p:txBody>
          <a:bodyPr vert="horz" lIns="91110" tIns="45554" rIns="91110" bIns="45554" rtlCol="0" anchor="b"/>
          <a:lstStyle>
            <a:lvl1pPr algn="r">
              <a:defRPr sz="1200"/>
            </a:lvl1pPr>
          </a:lstStyle>
          <a:p>
            <a:fld id="{56F06DAA-0A4E-4110-9797-3FB8CA0FEA93}" type="slidenum">
              <a:rPr lang="de-AT" smtClean="0"/>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hysicalinternetinitiative.org/Physical%20Internet%20Manifesto_ENG_Version%201.11.1%202012-11-28.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noProof="0" dirty="0" smtClean="0"/>
              <a:t>the</a:t>
            </a:r>
            <a:r>
              <a:rPr lang="en-US" dirty="0" smtClean="0"/>
              <a:t> next slides</a:t>
            </a:r>
            <a:r>
              <a:rPr lang="en-US" baseline="0" dirty="0" smtClean="0"/>
              <a:t> some definitions will be named. Therefore a brief description of important terms should be given. </a:t>
            </a:r>
            <a:endParaRPr lang="en-US" dirty="0" smtClean="0"/>
          </a:p>
          <a:p>
            <a:endParaRPr lang="en-US" dirty="0" smtClean="0"/>
          </a:p>
          <a:p>
            <a:r>
              <a:rPr lang="en-US" dirty="0" smtClean="0"/>
              <a:t>Viadonau</a:t>
            </a:r>
            <a:r>
              <a:rPr lang="en-US" baseline="0" dirty="0" smtClean="0"/>
              <a:t> „</a:t>
            </a:r>
            <a:r>
              <a:rPr lang="en-US" dirty="0" smtClean="0"/>
              <a:t>Manual on Danube Navigation“, p. 172-175.</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Multimodal transport </a:t>
            </a:r>
            <a:r>
              <a:rPr lang="en-US" dirty="0"/>
              <a:t>is characterized by the transport of goods using two or more different transport modes (e.g. change from waterway to rail). In order to change the means of transport, transshipment of the goods is required. In doing this, the strengths of the several individual transport modes can be used and the cheapest and most environmentally friendly combination can be chosen. Since each transshipment involves additional time and causes additional cost, multimodal transport is often used for long-distance transport where delivery time is not an important factor.</a:t>
            </a:r>
          </a:p>
          <a:p>
            <a:endParaRPr lang="de-AT" dirty="0" smtClean="0"/>
          </a:p>
          <a:p>
            <a:r>
              <a:rPr lang="de-AT" dirty="0" smtClean="0"/>
              <a:t>Viadonau</a:t>
            </a:r>
            <a:r>
              <a:rPr lang="de-AT" baseline="0" dirty="0" smtClean="0"/>
              <a:t> „</a:t>
            </a:r>
            <a:r>
              <a:rPr lang="de-AT" dirty="0" smtClean="0"/>
              <a:t>Manual on Danube Navigation“, p. </a:t>
            </a:r>
            <a:r>
              <a:rPr lang="de-AT" baseline="0" dirty="0" smtClean="0"/>
              <a:t>174.</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148178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Intermodal transport can be classified as a special type of multimodal transport, whereby two or more modes of transport are used to transport the same loading unit or road vehicle. This means that, when changing transport means, only the loading units or the road vehicles are switched, while the goods remain in the same transport receptacles (such as containers or swap bodies). Since only loading units or the road vehicles (and not the goods themselves) have to be handled, changing the transport mode requires very little time and helps saving on costs for transshipment. In addition, the risk of damage to the goods during transshipment is minimized.</a:t>
            </a:r>
          </a:p>
          <a:p>
            <a:r>
              <a:rPr lang="en-US" baseline="0" noProof="0" dirty="0" smtClean="0"/>
              <a:t>Since the European Commission reinforced its activities to shift freight transport from road to other modes of transport, co-modality can be seen as a transport concept which supports this goal. The main usage of this term was to achieve a mental shift in the understanding of sustainable freight. </a:t>
            </a:r>
          </a:p>
          <a:p>
            <a:r>
              <a:rPr lang="en-US" baseline="0" noProof="0" dirty="0" smtClean="0"/>
              <a:t>Synchromodality finally combines the concept of intermodality and co-modality and therefore aims to optimally use the existing transport resources by combining the different means of transport. </a:t>
            </a:r>
          </a:p>
          <a:p>
            <a:endParaRPr lang="de-AT" dirty="0" smtClean="0"/>
          </a:p>
          <a:p>
            <a:r>
              <a:rPr lang="de-AT" dirty="0" smtClean="0"/>
              <a:t>Sources:</a:t>
            </a:r>
          </a:p>
          <a:p>
            <a:r>
              <a:rPr lang="de-AT" dirty="0" smtClean="0"/>
              <a:t>Viadonau</a:t>
            </a:r>
            <a:r>
              <a:rPr lang="de-AT" baseline="0" dirty="0" smtClean="0"/>
              <a:t> „</a:t>
            </a:r>
            <a:r>
              <a:rPr lang="de-AT" dirty="0" smtClean="0"/>
              <a:t>Manual on Danube Navigation“, p. </a:t>
            </a:r>
            <a:r>
              <a:rPr lang="de-AT" baseline="0" dirty="0" smtClean="0"/>
              <a:t>175.</a:t>
            </a:r>
          </a:p>
          <a:p>
            <a:r>
              <a:rPr lang="de-AT" dirty="0" smtClean="0"/>
              <a:t>http://www.ejtir.tudelft.nl/issues/2006_04/pdf/2006_04_04.pdf p.367</a:t>
            </a:r>
          </a:p>
          <a:p>
            <a:r>
              <a:rPr lang="de-AT" dirty="0" smtClean="0"/>
              <a:t>http://www.synchromodaliteit.nl/en/definition/</a:t>
            </a:r>
          </a:p>
          <a:p>
            <a:r>
              <a:rPr lang="en-US" dirty="0" smtClean="0"/>
              <a:t>Results of Internal report „SynChain“ (2015)</a:t>
            </a:r>
            <a:r>
              <a:rPr lang="en-US" baseline="0" dirty="0" smtClean="0"/>
              <a:t> – for further information about the used source please contact us</a:t>
            </a:r>
          </a:p>
        </p:txBody>
      </p:sp>
      <p:sp>
        <p:nvSpPr>
          <p:cNvPr id="4" name="Slide Number Placehold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258936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970">
              <a:defRPr/>
            </a:pPr>
            <a:r>
              <a:rPr lang="en-US" dirty="0" smtClean="0"/>
              <a:t>Ways of achieving the enforced use of combined transport</a:t>
            </a:r>
            <a:r>
              <a:rPr lang="en-US" baseline="0" dirty="0" smtClean="0"/>
              <a:t> </a:t>
            </a:r>
            <a:r>
              <a:rPr lang="en-US" dirty="0" smtClean="0"/>
              <a:t>consist of various funding schemes on a national and international scale as</a:t>
            </a:r>
            <a:r>
              <a:rPr lang="en-US" baseline="0" dirty="0" smtClean="0"/>
              <a:t> </a:t>
            </a:r>
            <a:r>
              <a:rPr lang="en-US" dirty="0" smtClean="0"/>
              <a:t>well as fiscal and regulatory measures.</a:t>
            </a:r>
          </a:p>
          <a:p>
            <a:r>
              <a:rPr lang="en-US" u="sng" dirty="0"/>
              <a:t>Promotion of combined transport in Austria:</a:t>
            </a:r>
          </a:p>
          <a:p>
            <a:r>
              <a:rPr lang="en-US" b="1" dirty="0"/>
              <a:t>Financial subsidies: </a:t>
            </a:r>
            <a:r>
              <a:rPr lang="en-US" dirty="0"/>
              <a:t>Investment costs and operational expenses for</a:t>
            </a:r>
          </a:p>
          <a:p>
            <a:r>
              <a:rPr lang="en-US" dirty="0"/>
              <a:t>combined transport are co-funded by specific funding programmes by</a:t>
            </a:r>
          </a:p>
          <a:p>
            <a:r>
              <a:rPr lang="en-US" dirty="0"/>
              <a:t>the Federal Ministry for Transport, Innovation and Technology on the</a:t>
            </a:r>
          </a:p>
          <a:p>
            <a:r>
              <a:rPr lang="en-US" dirty="0"/>
              <a:t>condition that certain funding criteria are met (e.g. funding of terminals or</a:t>
            </a:r>
          </a:p>
          <a:p>
            <a:r>
              <a:rPr lang="en-US" dirty="0"/>
              <a:t>innovation programme on combined transport).</a:t>
            </a:r>
          </a:p>
          <a:p>
            <a:r>
              <a:rPr lang="en-US" b="1" dirty="0"/>
              <a:t>Benefits concerning road vehicle tax: </a:t>
            </a:r>
            <a:r>
              <a:rPr lang="en-US" dirty="0"/>
              <a:t>Road vehicles which are registered</a:t>
            </a:r>
          </a:p>
          <a:p>
            <a:r>
              <a:rPr lang="en-US" dirty="0"/>
              <a:t>in Austria and exclusively used for pre- or end-haulage to the nearest</a:t>
            </a:r>
          </a:p>
          <a:p>
            <a:r>
              <a:rPr lang="en-US" dirty="0"/>
              <a:t>terminal which is technically suitable for combined transport are exempt</a:t>
            </a:r>
          </a:p>
          <a:p>
            <a:r>
              <a:rPr lang="en-US" dirty="0"/>
              <a:t>from tax. (Motor Vehicles Tax Act, Federal Law Gazette 449/1992)</a:t>
            </a:r>
          </a:p>
          <a:p>
            <a:r>
              <a:rPr lang="en-US" b="1" dirty="0"/>
              <a:t>Exceptions to the ban on night-time driving: </a:t>
            </a:r>
            <a:r>
              <a:rPr lang="en-US" dirty="0"/>
              <a:t>In general, trips made by</a:t>
            </a:r>
          </a:p>
          <a:p>
            <a:r>
              <a:rPr lang="en-US" dirty="0"/>
              <a:t>trucks over 7.5 tons of total laden weight are prohibited between 10 p.m.</a:t>
            </a:r>
          </a:p>
          <a:p>
            <a:r>
              <a:rPr lang="en-US" dirty="0"/>
              <a:t>and 5 a.m.; as an exemption, trips involving combined transport on clearly</a:t>
            </a:r>
          </a:p>
          <a:p>
            <a:r>
              <a:rPr lang="en-US" dirty="0"/>
              <a:t>defined routes between border crossings are allowed during this period.</a:t>
            </a:r>
          </a:p>
          <a:p>
            <a:r>
              <a:rPr lang="en-US" dirty="0"/>
              <a:t>(Road Traffic Code, Federal Law Gazette 159/1960 and Ordinance</a:t>
            </a:r>
          </a:p>
          <a:p>
            <a:r>
              <a:rPr lang="en-US" dirty="0"/>
              <a:t>1027/1994)</a:t>
            </a:r>
          </a:p>
          <a:p>
            <a:r>
              <a:rPr lang="en-US" b="1" dirty="0"/>
              <a:t>Exceptions to the ban on driving on weekends and public holidays:</a:t>
            </a:r>
          </a:p>
          <a:p>
            <a:r>
              <a:rPr lang="en-US" dirty="0"/>
              <a:t>Basically, journeys from 3 p.m. to 12 p.m. on Saturdays as well as on</a:t>
            </a:r>
          </a:p>
          <a:p>
            <a:r>
              <a:rPr lang="en-US" dirty="0"/>
              <a:t>Sundays and public holidays from midnight to 10 p.m. are prohibited for</a:t>
            </a:r>
          </a:p>
          <a:p>
            <a:r>
              <a:rPr lang="en-US" dirty="0"/>
              <a:t>trucks and articulated vehicles with more than 3.5 resp. 7.5 tons of total</a:t>
            </a:r>
          </a:p>
          <a:p>
            <a:r>
              <a:rPr lang="en-US" dirty="0"/>
              <a:t>laden weight. However, the regulation permits trips during this time if they</a:t>
            </a:r>
          </a:p>
          <a:p>
            <a:r>
              <a:rPr lang="en-US" dirty="0"/>
              <a:t>are part of combined transport that takes place near defined railway stations</a:t>
            </a:r>
          </a:p>
          <a:p>
            <a:r>
              <a:rPr lang="en-US" dirty="0"/>
              <a:t>and ports. (Road Traffic Code, Federal Law Gazette 159/1960 and</a:t>
            </a:r>
          </a:p>
          <a:p>
            <a:r>
              <a:rPr lang="en-US" dirty="0"/>
              <a:t>Ordinance 855/1994)</a:t>
            </a:r>
          </a:p>
          <a:p>
            <a:r>
              <a:rPr lang="en-US" b="1" dirty="0"/>
              <a:t>Exceptions to the driving ban to relieve summer traffic: </a:t>
            </a:r>
            <a:r>
              <a:rPr lang="en-US" dirty="0"/>
              <a:t>On Saturdays</a:t>
            </a:r>
          </a:p>
          <a:p>
            <a:r>
              <a:rPr lang="en-US" dirty="0"/>
              <a:t>during holiday time (July and August), all trucks or articulated vehicles of</a:t>
            </a:r>
          </a:p>
          <a:p>
            <a:r>
              <a:rPr lang="en-US" dirty="0"/>
              <a:t>more than 7.5 tons of total laden weight are prohibited from driving between</a:t>
            </a:r>
          </a:p>
          <a:p>
            <a:r>
              <a:rPr lang="en-US" dirty="0"/>
              <a:t>8 a.m. resp. 9 a.m. and 3 p.m.; as an exemption, trips in combined</a:t>
            </a:r>
          </a:p>
          <a:p>
            <a:r>
              <a:rPr lang="en-US" dirty="0"/>
              <a:t>transport to or from the nearest technically suitable combined transport</a:t>
            </a:r>
          </a:p>
          <a:p>
            <a:r>
              <a:rPr lang="en-US" dirty="0"/>
              <a:t>terminal are allowed (Driving Ban Calendar, Federal Law Gazette II</a:t>
            </a:r>
          </a:p>
          <a:p>
            <a:r>
              <a:rPr lang="en-US" dirty="0"/>
              <a:t>131/2011).</a:t>
            </a:r>
          </a:p>
          <a:p>
            <a:r>
              <a:rPr lang="en-US" b="1" dirty="0"/>
              <a:t>Compensation of payloads: </a:t>
            </a:r>
            <a:r>
              <a:rPr lang="en-US" dirty="0"/>
              <a:t>During combined transport, the total laden</a:t>
            </a:r>
          </a:p>
          <a:p>
            <a:r>
              <a:rPr lang="en-US" dirty="0"/>
              <a:t>weight of the vehicle for pre- or end-haulage can be increased from 40</a:t>
            </a:r>
          </a:p>
          <a:p>
            <a:r>
              <a:rPr lang="en-US" dirty="0"/>
              <a:t>tons up to 44 tons. (Motor Vehicles Act, Federal Law Gazette 267/1967)</a:t>
            </a:r>
          </a:p>
          <a:p>
            <a:r>
              <a:rPr lang="en-US" b="1" dirty="0"/>
              <a:t>Liberalizations: </a:t>
            </a:r>
            <a:r>
              <a:rPr lang="en-US" dirty="0"/>
              <a:t>Cross-border pre- and end-haulage are liberalized for</a:t>
            </a:r>
          </a:p>
          <a:p>
            <a:r>
              <a:rPr lang="en-US" dirty="0"/>
              <a:t>vehicles which are registered in the EEA region and have a community</a:t>
            </a:r>
          </a:p>
          <a:p>
            <a:r>
              <a:rPr lang="en-US" dirty="0"/>
              <a:t>license (Ordinance, Federal Law Gazette II 39/1997). Furthermore, for</a:t>
            </a:r>
          </a:p>
          <a:p>
            <a:r>
              <a:rPr lang="en-US" dirty="0"/>
              <a:t>pre- and end-haulage in road corridors to four big Austrian rolling road</a:t>
            </a:r>
          </a:p>
          <a:p>
            <a:r>
              <a:rPr lang="en-US" dirty="0"/>
              <a:t>terminals, no bilateral permission is required.</a:t>
            </a:r>
          </a:p>
          <a:p>
            <a:r>
              <a:rPr lang="en-US" b="1" dirty="0"/>
              <a:t>Rest periods on rolling and floating roads: </a:t>
            </a:r>
            <a:r>
              <a:rPr lang="en-US" dirty="0"/>
              <a:t>The time drivers spend</a:t>
            </a:r>
          </a:p>
          <a:p>
            <a:r>
              <a:rPr lang="en-US" dirty="0"/>
              <a:t>during a trip on rolling or floating roads can be legally declared as resting</a:t>
            </a:r>
          </a:p>
          <a:p>
            <a:r>
              <a:rPr lang="en-US" dirty="0"/>
              <a:t>periods according to European law. (Directive 561/2006/EC and Working</a:t>
            </a:r>
          </a:p>
          <a:p>
            <a:r>
              <a:rPr lang="en-US" dirty="0"/>
              <a:t>Hours Act, Federal Law Gazette 461/1969).</a:t>
            </a:r>
            <a:endParaRPr lang="de-AT" dirty="0" smtClean="0"/>
          </a:p>
          <a:p>
            <a:pPr defTabSz="902970">
              <a:defRPr/>
            </a:pPr>
            <a:endParaRPr lang="de-AT" dirty="0" smtClean="0"/>
          </a:p>
          <a:p>
            <a:pPr defTabSz="902970">
              <a:defRPr/>
            </a:pPr>
            <a:r>
              <a:rPr lang="de-AT" dirty="0" smtClean="0"/>
              <a:t>Viadonau</a:t>
            </a:r>
            <a:r>
              <a:rPr lang="de-AT" baseline="0" dirty="0" smtClean="0"/>
              <a:t> „</a:t>
            </a:r>
            <a:r>
              <a:rPr lang="de-AT" dirty="0" smtClean="0"/>
              <a:t>Manual on Danube Navigation“, p.187-188</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131921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strengths</a:t>
            </a:r>
            <a:r>
              <a:rPr lang="en-US" baseline="0" noProof="0" dirty="0" smtClean="0"/>
              <a:t> of Danube navigation lie mainly with its ability to convey large quantities of goods per vessel unit, its low transport costs and its environmental friendliness. Furthermore, it is available around the clock, with no prohibition on driving at weekends or during the night. In addition, it has a high level of safety and low infrastructure costs. </a:t>
            </a:r>
          </a:p>
          <a:p>
            <a:r>
              <a:rPr lang="en-US" noProof="0" dirty="0" smtClean="0"/>
              <a:t>Therefore the transportation</a:t>
            </a:r>
            <a:r>
              <a:rPr lang="en-US" baseline="0" noProof="0" dirty="0" smtClean="0"/>
              <a:t> of dry cargo, bulk cargo and other cargo like new cars or construction material is performed by inland vessels. Ore, raw material oil or agricultural and forestry products can be assigned to the dry cargo market, whereas bulk cargo mostly comprises petroleum products. </a:t>
            </a:r>
          </a:p>
          <a:p>
            <a:endParaRPr lang="en-US" noProof="0" dirty="0" smtClean="0"/>
          </a:p>
          <a:p>
            <a:r>
              <a:rPr lang="en-US" noProof="0" dirty="0" smtClean="0"/>
              <a:t>Sources</a:t>
            </a:r>
            <a:r>
              <a:rPr lang="en-US" dirty="0" smtClean="0"/>
              <a:t>:</a:t>
            </a:r>
          </a:p>
          <a:p>
            <a:r>
              <a:rPr lang="de-DE" dirty="0" smtClean="0"/>
              <a:t>Manual</a:t>
            </a:r>
            <a:r>
              <a:rPr lang="de-DE" baseline="0" dirty="0" smtClean="0"/>
              <a:t> on </a:t>
            </a:r>
            <a:r>
              <a:rPr lang="en-US" baseline="0" noProof="0" dirty="0" smtClean="0"/>
              <a:t>danube navigation </a:t>
            </a:r>
            <a:r>
              <a:rPr lang="de-DE" baseline="0" dirty="0" smtClean="0"/>
              <a:t>p.19, p. 150-156</a:t>
            </a:r>
          </a:p>
          <a:p>
            <a:pPr marL="0" lvl="1" defTabSz="902970">
              <a:defRPr/>
            </a:pPr>
            <a:r>
              <a:rPr lang="de-DE" altLang="de-DE" dirty="0" smtClean="0"/>
              <a:t>https://www.acea.be/uploads/publications/SAG_17.pdf p.7</a:t>
            </a:r>
          </a:p>
          <a:p>
            <a:pPr defTabSz="902970">
              <a:defRPr/>
            </a:pPr>
            <a:r>
              <a:rPr lang="en-US" noProof="0" dirty="0" smtClean="0"/>
              <a:t>Annual</a:t>
            </a:r>
            <a:r>
              <a:rPr lang="en-US" baseline="0" noProof="0" dirty="0" smtClean="0"/>
              <a:t> report viadonau </a:t>
            </a:r>
            <a:r>
              <a:rPr lang="de-DE" baseline="0" dirty="0" smtClean="0"/>
              <a:t>(http://www.rewway.at/en/teaching-materials/annual-report-danube-navigation-austria-2014/) page 18-19. </a:t>
            </a:r>
            <a:endParaRPr lang="de-DE"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3987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shown in the figure above</a:t>
            </a:r>
            <a:r>
              <a:rPr lang="en-US" baseline="0" noProof="0" dirty="0" smtClean="0"/>
              <a:t>, synchromodality aims to create a flexible and cooperative transport network by using the different available transport resources. As a consequence reliability, robustness and resilience of the transport network should be increased by introducing real-time monitoring of the transport chains and real-time mode and route choice. </a:t>
            </a:r>
          </a:p>
          <a:p>
            <a:r>
              <a:rPr lang="en-US" baseline="0" noProof="0" dirty="0" smtClean="0"/>
              <a:t>This can lead to an increasing use of rail and inland waterway transportation due to bundling effects and the elimination of common prejudices of decision makers. The main precondition for the concept of synchromodality is that the transport mode is not defined by the client which enables bundling effects. The customer can only determine basic requirements like the costs of the transport and the delivery time. </a:t>
            </a:r>
          </a:p>
          <a:p>
            <a:r>
              <a:rPr lang="en-US" baseline="0" noProof="0" dirty="0" smtClean="0"/>
              <a:t>To guarantee a success of this concept, a close cooperation between all actors along the supply chain is necessary. </a:t>
            </a:r>
            <a:endParaRPr lang="en-US" noProof="0" dirty="0" smtClean="0"/>
          </a:p>
          <a:p>
            <a:endParaRPr lang="de-DE" dirty="0" smtClean="0"/>
          </a:p>
          <a:p>
            <a:r>
              <a:rPr lang="de-DE" dirty="0" smtClean="0"/>
              <a:t>Sources:</a:t>
            </a:r>
          </a:p>
          <a:p>
            <a:r>
              <a:rPr lang="de-DE" dirty="0" smtClean="0"/>
              <a:t>http://www.intermodal-events.com/files/inland_navigation_paul_ham.pdf   Slide 12 </a:t>
            </a:r>
          </a:p>
          <a:p>
            <a:r>
              <a:rPr lang="en-US" dirty="0" smtClean="0"/>
              <a:t>Results of Internal report „SynChain“ (2015)</a:t>
            </a:r>
            <a:r>
              <a:rPr lang="en-US" baseline="0" dirty="0" smtClean="0"/>
              <a:t> – for further information about the used source please contact us</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03345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shown in the video (see source below) drivers, barriers and preconditions for the success</a:t>
            </a:r>
            <a:r>
              <a:rPr lang="en-US" baseline="0" noProof="0" dirty="0" smtClean="0"/>
              <a:t> of synchromodality can be named.</a:t>
            </a:r>
          </a:p>
          <a:p>
            <a:r>
              <a:rPr lang="en-US" baseline="0" noProof="0" dirty="0" smtClean="0"/>
              <a:t>The current road congestion, the increasing transport volume e.g. at container ports like Rotterdam due to the expanding ship size, the need for efficient hinterland connections and sustainable transport in combination with the wanted modal shift by politics can be named as drivers for </a:t>
            </a:r>
            <a:r>
              <a:rPr lang="en-US" baseline="0" noProof="0" dirty="0" smtClean="0"/>
              <a:t>synchromodality. </a:t>
            </a:r>
            <a:endParaRPr lang="en-US" baseline="0" noProof="0" dirty="0" smtClean="0"/>
          </a:p>
          <a:p>
            <a:r>
              <a:rPr lang="en-US" baseline="0" noProof="0" dirty="0" smtClean="0"/>
              <a:t>Since one main aspect of synchromodality is amodal booking, which means the client isn’t able to define which transport mode should be used for transportation, the client has to give up control and this loose of control can be seen as a potential barrier. Also the sharing of market relevant data with competitors which could lead to a loss of a market advantage and therefore can be named as a barrier because of the lack of trust in collaboration. In addition a mind shift is needed to overcome these barriers. </a:t>
            </a:r>
          </a:p>
          <a:p>
            <a:r>
              <a:rPr lang="en-US" noProof="0" dirty="0" smtClean="0"/>
              <a:t>As a consequence</a:t>
            </a:r>
            <a:r>
              <a:rPr lang="en-US" baseline="0" noProof="0" dirty="0" smtClean="0"/>
              <a:t> these barriers need to be considered when implementing synchromodality.</a:t>
            </a:r>
          </a:p>
          <a:p>
            <a:r>
              <a:rPr lang="en-US" noProof="0" dirty="0" smtClean="0"/>
              <a:t>In addition besides the accessibility</a:t>
            </a:r>
            <a:r>
              <a:rPr lang="en-US" baseline="0" noProof="0" dirty="0" smtClean="0"/>
              <a:t> of all modes of transport, </a:t>
            </a:r>
            <a:r>
              <a:rPr lang="en-US" noProof="0" dirty="0" smtClean="0"/>
              <a:t>high</a:t>
            </a:r>
            <a:r>
              <a:rPr lang="en-US" baseline="0" noProof="0" dirty="0" smtClean="0"/>
              <a:t> frequencies and high volumes are needed to enable bundling affects. This means that synchromodality can be more successful when more parties along the supply chain are working together.   </a:t>
            </a:r>
            <a:endParaRPr lang="en-US" noProof="0" dirty="0" smtClean="0"/>
          </a:p>
          <a:p>
            <a:endParaRPr lang="en-US" dirty="0" smtClean="0"/>
          </a:p>
          <a:p>
            <a:r>
              <a:rPr lang="en-US" dirty="0" smtClean="0"/>
              <a:t>Source:</a:t>
            </a:r>
          </a:p>
          <a:p>
            <a:r>
              <a:rPr lang="en-US" dirty="0" smtClean="0"/>
              <a:t>https://</a:t>
            </a:r>
            <a:r>
              <a:rPr lang="en-US" noProof="0" dirty="0" smtClean="0"/>
              <a:t>www.youtube.com/watch?v=5ofhMxRRyec</a:t>
            </a:r>
            <a:r>
              <a:rPr lang="en-US" dirty="0" smtClean="0"/>
              <a:t> </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589270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a:t>
            </a:r>
            <a:r>
              <a:rPr lang="en-US" baseline="0" noProof="0" dirty="0" smtClean="0"/>
              <a:t> benefits of synchromodality are the following: Due to bundling effects and therefore an efficient use of the transportation capacity, additional transport distances can be avoided which leads to an decrease in CO2 and other emissions. The real-time monitoring makes a mode and route choice possible whenever its beneficial. This enables an effective utilization of the infrastructure and a reduction of waiting times. All in all a flexible transport network is created. The benefit for small service providers is that they have one central contact person who coordinates the transports. Furthermore prejudices of decision makers about rail and inland waterway transportation can be overcome. Besides the ecological benefits also financial benefits can be realized due to high capacity utilization. This is especially beneficial for shippers and also customers.</a:t>
            </a:r>
            <a:endParaRPr lang="en-US" noProof="0" dirty="0" smtClean="0"/>
          </a:p>
          <a:p>
            <a:endParaRPr lang="de-DE" dirty="0" smtClean="0"/>
          </a:p>
          <a:p>
            <a:r>
              <a:rPr lang="de-DE" dirty="0" smtClean="0"/>
              <a:t>Source:</a:t>
            </a:r>
          </a:p>
          <a:p>
            <a:r>
              <a:rPr lang="de-DE" dirty="0" smtClean="0"/>
              <a:t>https://www.youtube.com/watch?v=5ofhMxRRyec </a:t>
            </a:r>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05620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The success of the Netherlands in the field of synchromodality can be explained by the core competence of the Netherlands. They are the leader in handling of cargo flows due to their experience in trade and their pioneer spirit. In addition the Netherlands, especially the Port of Rotterdam, meet the conditions for the success of synchromodality – the logistical size of the transports and the infrastructure network to enable multimodal transport. </a:t>
            </a:r>
          </a:p>
          <a:p>
            <a:r>
              <a:rPr lang="en-US" baseline="0" noProof="0" dirty="0" smtClean="0"/>
              <a:t>Therefore t</a:t>
            </a:r>
            <a:r>
              <a:rPr lang="en-US" noProof="0" dirty="0" smtClean="0"/>
              <a:t>he Netherlands</a:t>
            </a:r>
            <a:r>
              <a:rPr lang="en-US" baseline="0" noProof="0" dirty="0" smtClean="0"/>
              <a:t> already leaded successful pilots in connection with synchromodality. One is named European Gateway services and was launched in 2008 and offers an integrated network of inland terminals with high frequent rail and barge connections. </a:t>
            </a:r>
          </a:p>
          <a:p>
            <a:r>
              <a:rPr lang="en-US" baseline="0" noProof="0" dirty="0" smtClean="0"/>
              <a:t>Another pilot launched in 2011 on the corridor from Rotterdam to Tilburg which included a tri-modal network where shippers booked mode free and the best transport lane was selected for each container. As shown in the table, the results in the modal split outperform the targeted percentages for 2033. </a:t>
            </a:r>
          </a:p>
          <a:p>
            <a:r>
              <a:rPr lang="en-US" baseline="0" noProof="0" dirty="0" smtClean="0"/>
              <a:t>Whereas transport by barge “just” meets the targeted percentage, rail has an even higher share and the percentage of truck was radically reduced. </a:t>
            </a:r>
          </a:p>
          <a:p>
            <a:r>
              <a:rPr lang="en-US" baseline="0" noProof="0" dirty="0" smtClean="0"/>
              <a:t>Nevertheless it need to be considered that the topography of the Netherlands is different in comparison to other countries in Europe. Therefore one may say, that the appropriate infrastructure can lead to a bigger success of synchromodality. </a:t>
            </a:r>
          </a:p>
          <a:p>
            <a:endParaRPr lang="en-US" dirty="0" smtClean="0"/>
          </a:p>
          <a:p>
            <a:endParaRPr lang="en-US" dirty="0" smtClean="0"/>
          </a:p>
          <a:p>
            <a:r>
              <a:rPr lang="en-US" noProof="0" dirty="0" smtClean="0"/>
              <a:t>Sources</a:t>
            </a:r>
            <a:r>
              <a:rPr lang="en-US" dirty="0" smtClean="0"/>
              <a:t>:</a:t>
            </a:r>
          </a:p>
          <a:p>
            <a:r>
              <a:rPr lang="en-US" dirty="0" smtClean="0"/>
              <a:t>http://www.synchromodaliteit.nl/en/opportunities/</a:t>
            </a:r>
          </a:p>
          <a:p>
            <a:r>
              <a:rPr lang="en-US" dirty="0" smtClean="0"/>
              <a:t>http://www.digitimes.com.tw/tw/B2B/Seminar/Service/download/0519802260/0226DAF-05B.pdf (slide</a:t>
            </a:r>
            <a:r>
              <a:rPr lang="en-US" baseline="0" dirty="0" smtClean="0"/>
              <a:t> 9)</a:t>
            </a:r>
          </a:p>
          <a:p>
            <a:r>
              <a:rPr lang="en-US" dirty="0" smtClean="0"/>
              <a:t>http://www.co3-project.eu/wo3/wp-content/uploads/2011/12/CO3-D-2-3-Position-Paper-on-Co-modality_def.pdf </a:t>
            </a:r>
            <a:r>
              <a:rPr lang="en-US" baseline="0" dirty="0" smtClean="0"/>
              <a:t> p.13</a:t>
            </a:r>
          </a:p>
          <a:p>
            <a:r>
              <a:rPr lang="en-US" dirty="0" smtClean="0"/>
              <a:t>http://www.europeangatewayservices.com/content/synchromodal-transport</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42472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Synchromodality also offers some</a:t>
            </a:r>
            <a:r>
              <a:rPr lang="en-US" baseline="0" noProof="0" dirty="0" smtClean="0"/>
              <a:t> potentials for inland navigation: by installing certain turnover points bundling effects are possible and therefore higher volumes can be transported at once. Since inland vessels are especially attractive for transports with higher volume this bundling affects promote inland navigation.</a:t>
            </a:r>
          </a:p>
          <a:p>
            <a:r>
              <a:rPr lang="en-US" baseline="0" noProof="0" dirty="0" smtClean="0"/>
              <a:t>Furthermore because of amodal booking (shipper doesn‘t choose transport mode) current prejudices can be overcome and strengthen the image of inland navigation as a reliable transport option.</a:t>
            </a:r>
          </a:p>
          <a:p>
            <a:r>
              <a:rPr lang="en-US" noProof="0" dirty="0" smtClean="0"/>
              <a:t>Shifting</a:t>
            </a:r>
            <a:r>
              <a:rPr lang="en-US" baseline="0" noProof="0" dirty="0" smtClean="0"/>
              <a:t> transport from road to other transport modes is also in accordance with the political goals. </a:t>
            </a:r>
          </a:p>
          <a:p>
            <a:pPr defTabSz="902970"/>
            <a:r>
              <a:rPr lang="en-US" baseline="0" noProof="0" dirty="0" smtClean="0"/>
              <a:t>Since personal preferences are besides other factors essential in the decision making for transport modes, by centralizing the decision process personal preferences are sidelined.</a:t>
            </a:r>
          </a:p>
          <a:p>
            <a:pPr defTabSz="902970"/>
            <a:r>
              <a:rPr lang="en-US" baseline="0" noProof="0" dirty="0" smtClean="0"/>
              <a:t>Another opportunity for inland navigation is that there‘s a lot of spare capacity of waterway in Europe, e.g. only 15% of the capacity are used on the Danube. </a:t>
            </a:r>
          </a:p>
          <a:p>
            <a:pPr defTabSz="902970"/>
            <a:endParaRPr lang="en-US" dirty="0"/>
          </a:p>
          <a:p>
            <a:pPr defTabSz="902970"/>
            <a:endParaRPr lang="en-US" dirty="0"/>
          </a:p>
          <a:p>
            <a:pPr defTabSz="902970"/>
            <a:r>
              <a:rPr lang="en-US" dirty="0"/>
              <a:t>http://www.scs.fraunhofer.de/content/dam/scs/de/dokumente/studien/Wirtschaftliche_Rahmenbedingungen_des_Gueterverkehrs.pdf p.14</a:t>
            </a:r>
          </a:p>
          <a:p>
            <a:pPr defTabSz="902970"/>
            <a:r>
              <a:rPr lang="en-US" noProof="0" dirty="0" smtClean="0"/>
              <a:t>http://wirtschaftsblatt.at/home/nachrichten/oesterreich/1425681/85-Prozent-der-Donau-bleiben-ungenutzt</a:t>
            </a:r>
          </a:p>
          <a:p>
            <a:pPr defTabSz="902970"/>
            <a:r>
              <a:rPr lang="en-US" dirty="0" smtClean="0"/>
              <a:t>https://www.youtube.com/watch?v=5ofhMxRRyec </a:t>
            </a:r>
          </a:p>
          <a:p>
            <a:r>
              <a:rPr lang="en-US" noProof="0" dirty="0" smtClean="0"/>
              <a:t>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399770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idea of the physical internet is to ship freight just like information flows via</a:t>
            </a:r>
            <a:r>
              <a:rPr lang="en-US" baseline="0" noProof="0" dirty="0" smtClean="0"/>
              <a:t> the internet. When sending an email, in the most cases you don‘t know which provider is used by the receiver or which route the email takes. You rely on the Internet to securely send your email to the indented recipient. In the physical internet the message is a physical object like a parcel. A network of hubs which send and receive products form the foundation for the physical internet, modelled after the different servers in the internet. The closest hub to the customer/receiver performs the last delivery. In the physical internet all transport modes and service providers are connected to guarantee an efficient shipment and efficient use of the network.   </a:t>
            </a:r>
            <a:endParaRPr lang="en-US" noProof="0" dirty="0" smtClean="0"/>
          </a:p>
          <a:p>
            <a:endParaRPr lang="en-US" noProof="0" dirty="0" smtClean="0"/>
          </a:p>
          <a:p>
            <a:r>
              <a:rPr lang="en-US" noProof="0" dirty="0" smtClean="0"/>
              <a:t>Source: </a:t>
            </a:r>
          </a:p>
          <a:p>
            <a:r>
              <a:rPr lang="en-US" noProof="0" dirty="0" smtClean="0"/>
              <a:t>https://www.youtube.com/watch?v=lltcWVNrjl0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3757295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Canadian professor Benoit</a:t>
            </a:r>
            <a:r>
              <a:rPr lang="en-US" baseline="0" noProof="0" dirty="0" smtClean="0"/>
              <a:t> Montreuil can be seen as a pioneer in the field of the physical internet. He names thirteen elements which form the foundation of the physical internet. These can be summarized in six categories:</a:t>
            </a:r>
          </a:p>
          <a:p>
            <a:pPr marL="0" indent="0">
              <a:buNone/>
            </a:pPr>
            <a:r>
              <a:rPr lang="en-US" noProof="0" dirty="0" smtClean="0"/>
              <a:t>Standardized containers, parcels,</a:t>
            </a:r>
            <a:r>
              <a:rPr lang="en-US" baseline="0" noProof="0" dirty="0" smtClean="0"/>
              <a:t> warehouses and turnover points need to be installed to guarantee a barrier-free and seamless transport. Also some processes need to be standardized to minimize the risk of discrepancies. </a:t>
            </a:r>
          </a:p>
          <a:p>
            <a:pPr marL="0" indent="0">
              <a:buNone/>
            </a:pPr>
            <a:r>
              <a:rPr lang="en-US" noProof="0" dirty="0" smtClean="0"/>
              <a:t>These</a:t>
            </a:r>
            <a:r>
              <a:rPr lang="en-US" baseline="0" noProof="0" dirty="0" smtClean="0"/>
              <a:t> standardized transport units and processes lead to a reliable and resilient smart network where the units communicate almost independently. This smart network should be open for all supply chain actors and on a global level as well. Together, this makes simplification possible, since transport units chose the best transport route on their own and interact with other transport units and stations. This makes a human interaction almost unnecessary (e.g. planning transshipments from one transport mode to another). </a:t>
            </a:r>
          </a:p>
          <a:p>
            <a:pPr marL="0" indent="0">
              <a:buNone/>
            </a:pPr>
            <a:r>
              <a:rPr lang="en-US" baseline="0" noProof="0" dirty="0" smtClean="0"/>
              <a:t>The connection between the actors, the infrastructure and the different transport modes is essential for the physical internet and leads to a comprehensive interconnectivity. The sharing of all relevant information and to guarantee the topicality of the data in a real-time manner are also crucial elements for the concept of the physical internet. Furthermore innovations in connection with new business models and infrastructure should be promoted to enable further development for the physical internet.  </a:t>
            </a:r>
          </a:p>
          <a:p>
            <a:pPr marL="0" indent="0">
              <a:buNone/>
            </a:pPr>
            <a:r>
              <a:rPr lang="en-US" baseline="0" noProof="0" dirty="0" smtClean="0"/>
              <a:t> </a:t>
            </a:r>
            <a:endParaRPr lang="en-US" noProof="0" dirty="0" smtClean="0"/>
          </a:p>
          <a:p>
            <a:endParaRPr lang="en-US" noProof="0" dirty="0" smtClean="0"/>
          </a:p>
          <a:p>
            <a:r>
              <a:rPr lang="en-US" noProof="0" dirty="0" smtClean="0"/>
              <a:t>Source:</a:t>
            </a:r>
          </a:p>
          <a:p>
            <a:r>
              <a:rPr lang="en-US" noProof="0" dirty="0" smtClean="0"/>
              <a:t>http://www.physicalinternetinitiative.org/Physical%20Internet%20Manifesto_ENG_Version%201.11.1%202012-11-28.pdf (slide 21)</a:t>
            </a:r>
          </a:p>
          <a:p>
            <a:pPr defTabSz="902970"/>
            <a:r>
              <a:rPr lang="en-US" baseline="0" noProof="0" dirty="0" smtClean="0"/>
              <a:t>http://physicalinternetinitiative.org/Towards%20a%20Physical%20Internet%20-%20Document%20-%20Benoit%20Montreuil.pdf  (p7-23)</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525442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shown on the slide above</a:t>
            </a:r>
            <a:r>
              <a:rPr lang="en-US" baseline="0" noProof="0" dirty="0" smtClean="0"/>
              <a:t> there are many facts which promote the physical internet. </a:t>
            </a:r>
            <a:endParaRPr lang="en-US" noProof="0" dirty="0" smtClean="0"/>
          </a:p>
          <a:p>
            <a:endParaRPr lang="de-DE" dirty="0" smtClean="0"/>
          </a:p>
          <a:p>
            <a:r>
              <a:rPr lang="de-DE" dirty="0" smtClean="0"/>
              <a:t>Source:</a:t>
            </a:r>
          </a:p>
          <a:p>
            <a:pPr defTabSz="902970">
              <a:defRPr/>
            </a:pPr>
            <a:r>
              <a:rPr lang="en-US" u="sng" dirty="0">
                <a:hlinkClick r:id="rId3"/>
              </a:rPr>
              <a:t>http://www.physicalinternetinitiative.org/Physical%20Internet%20Manifesto_ENG_Version%201.11.1%202012-11-28.pdf</a:t>
            </a:r>
            <a:r>
              <a:rPr lang="en-US" dirty="0"/>
              <a:t>  Slide 8-9</a:t>
            </a:r>
          </a:p>
          <a:p>
            <a:r>
              <a:rPr lang="en-US" dirty="0" smtClean="0"/>
              <a:t>http://www.google.at/url?sa=t&amp;rct=j&amp;q=&amp;esrc=s&amp;source=web&amp;cd=1&amp;cad=rja&amp;uact=8&amp;ved=0ahUKEwieoYattZXLAhXFNpoKHZDTAiEQFggbMAA&amp;url=http%3A%2F%2Fwww.modulushca.eu%2Findex.php%2Fmodulushca-up-to-date%2Fpublications%3Fdownload%3D9%3Ascience-the-information-highway-gets-physical&amp;usg=AFQjCNGm-0CAjA_e0VR_2Nep0B97_2zfbQ   p.1106</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534020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There are many drivers which encourage the development</a:t>
            </a:r>
            <a:r>
              <a:rPr lang="en-US" baseline="0" noProof="0" dirty="0" smtClean="0"/>
              <a:t> of the physical internet: Since transport vehicles aren‘t driving fully loaded in the most cases and also packing material accounts for a lot of space in the transport capacity, transport vehicles could be used more efficiently. Also empty runs are very common. </a:t>
            </a:r>
          </a:p>
          <a:p>
            <a:r>
              <a:rPr lang="en-US" baseline="0" noProof="0" dirty="0" smtClean="0"/>
              <a:t>The working conditions for truckers have deteriorated because they are on the road a lot and as a consequence don‘t spend much time at home. This leads to tensions in their family and social life but also affects their health.</a:t>
            </a:r>
          </a:p>
          <a:p>
            <a:r>
              <a:rPr lang="en-US" baseline="0" noProof="0" dirty="0" smtClean="0"/>
              <a:t>In addition products are often not stored at the place of demand which leads to high inventory costs (at the wrong places) and to long delivery times for the customer. As a consequence production and storage facilities are under or badly used. A high percentage of the produced products isn‘t used at all (e.g. food industry) and is thrown away whereby less developed countries really need them. </a:t>
            </a:r>
          </a:p>
          <a:p>
            <a:r>
              <a:rPr lang="en-US" baseline="0" noProof="0" dirty="0" smtClean="0"/>
              <a:t>Because of globalization you can order products from almost every country which leads to very long transport distances. </a:t>
            </a:r>
          </a:p>
          <a:p>
            <a:r>
              <a:rPr lang="en-US" baseline="0" noProof="0" dirty="0" smtClean="0"/>
              <a:t>Currently multimodal transport still needs a lot of coordination and is connected with handling costs for transshipments which makes it still unprofitable in the most cases. As already mentioned the increasing size of cities is especially difficult for transportation in the center of the city.</a:t>
            </a:r>
          </a:p>
          <a:p>
            <a:r>
              <a:rPr lang="en-US" baseline="0" noProof="0" dirty="0" smtClean="0"/>
              <a:t>At the moment existing networks still lack security and robustness which makes collaboration between different actors along the supply chain even more difficult because of the lack of trust in collaboration. </a:t>
            </a:r>
          </a:p>
          <a:p>
            <a:endParaRPr lang="en-US" baseline="0" noProof="0" dirty="0" smtClean="0"/>
          </a:p>
          <a:p>
            <a:endParaRPr lang="en-US" noProof="0" dirty="0" smtClean="0"/>
          </a:p>
          <a:p>
            <a:r>
              <a:rPr lang="en-US" noProof="0" dirty="0" smtClean="0"/>
              <a:t>Sources:</a:t>
            </a:r>
          </a:p>
          <a:p>
            <a:r>
              <a:rPr lang="en-US" noProof="0" dirty="0" smtClean="0"/>
              <a:t>http://www.physicalinternetinitiative.org/Physical%20Internet%20Manifesto_ENG_Version%201.11.1%202012-11-28.pdf (Slide</a:t>
            </a:r>
            <a:r>
              <a:rPr lang="en-US" baseline="0" noProof="0" dirty="0" smtClean="0"/>
              <a:t> 11-13)</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4192743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Since the physical internet is still a new area of operation for most companies</a:t>
            </a:r>
            <a:r>
              <a:rPr lang="en-US" baseline="0" noProof="0" dirty="0" smtClean="0"/>
              <a:t> and therefore connected with an uncertainty. Therefore a mind shift is necessary to encourage the common use of the physical internet.</a:t>
            </a:r>
          </a:p>
          <a:p>
            <a:r>
              <a:rPr lang="en-US" baseline="0" noProof="0" dirty="0" smtClean="0"/>
              <a:t>One main aspect of the physical internet is the idea of sharing – sharing assets like trucks and warehouses which means less property and as a consequence less control for one company and also sharing important information about customers, shipping routes and markets which are the most valuable assets of a company. Therefore a lot of companies have the fear to lose their market advantage. </a:t>
            </a:r>
          </a:p>
          <a:p>
            <a:r>
              <a:rPr lang="en-US" baseline="0" noProof="0" dirty="0" smtClean="0"/>
              <a:t>Another fact is that the idea is to have a network instead of one-to-one agreements between few actors in the supply chain. </a:t>
            </a:r>
          </a:p>
          <a:p>
            <a:r>
              <a:rPr lang="en-US" baseline="0" noProof="0" dirty="0" smtClean="0"/>
              <a:t>Furthermore at the moment products and containers are not standard/modular which makes transshipment complicated and bundling effects are difficult to realize.</a:t>
            </a:r>
          </a:p>
          <a:p>
            <a:r>
              <a:rPr lang="en-US" baseline="0" noProof="0" dirty="0" smtClean="0"/>
              <a:t>In summary, especially the needed mind shift and therefore building of mutual trust is needed in many cases to guarantee the success of the physical internet. </a:t>
            </a:r>
            <a:endParaRPr lang="en-US" noProof="0" dirty="0" smtClean="0"/>
          </a:p>
          <a:p>
            <a:endParaRPr lang="en-US" noProof="0" dirty="0" smtClean="0"/>
          </a:p>
          <a:p>
            <a:r>
              <a:rPr lang="en-US" noProof="0" dirty="0" smtClean="0"/>
              <a:t>Source:</a:t>
            </a:r>
          </a:p>
          <a:p>
            <a:r>
              <a:rPr lang="en-US" dirty="0" smtClean="0"/>
              <a:t>http://www.google.at/url?sa=t&amp;rct=j&amp;q=&amp;esrc=s&amp;source=web&amp;cd=1&amp;cad=rja&amp;uact=8&amp;ved=0ahUKEwieoYattZXLAhXFNpoKHZDTAiEQFggbMAA&amp;url=http%3A%2F%2Fwww.modulushca.eu%2Findex.php%2Fmodulushca-up-to-date%2Fpublications%3Fdownload%3D9%3Ascience-the-information-highway-gets-physical&amp;usg=AFQjCNGm-0CAjA_e0VR_2Nep0B97_2zfbQ   </a:t>
            </a:r>
          </a:p>
          <a:p>
            <a:r>
              <a:rPr lang="en-US" noProof="0" dirty="0" smtClean="0"/>
              <a:t>p. 1106</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126895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 pioneer</a:t>
            </a:r>
            <a:r>
              <a:rPr lang="en-US" baseline="0" noProof="0" dirty="0" smtClean="0"/>
              <a:t> in the field of the physical internet in connection with inland navigation is the port of Hamburg. The goal of the pioneer „smartPORT Logistics“ is to optimize land transport due to the limited road capacity, by interlinking traffic and freight and therefore know </a:t>
            </a:r>
            <a:r>
              <a:rPr lang="en-US" baseline="0" noProof="0" dirty="0" smtClean="0">
                <a:solidFill>
                  <a:srgbClr val="FF0000"/>
                </a:solidFill>
              </a:rPr>
              <a:t>when a container needs to be moved. </a:t>
            </a:r>
          </a:p>
          <a:p>
            <a:r>
              <a:rPr lang="en-US" noProof="0" dirty="0" smtClean="0"/>
              <a:t>A cloud</a:t>
            </a:r>
            <a:r>
              <a:rPr lang="en-US" baseline="0" noProof="0" dirty="0" smtClean="0"/>
              <a:t>-based IT platform, provided by SAP, is used to link all the transport and logistic partners and to share all the relevant information about e.g. specific route sections. By monitoring the movements of trucks via GPS, alternative routes can be recommended in real-time and help to avoid waiting times and stress because of traffic jams. Furthermore a control instrument points the way inside and outside the port are while simultaneously considering current traffic movements. There are also apps for truck drivers to simplify the communication with other parties like the transmitting of freight documents. Besides SAP there are many other partners to make all this possible. </a:t>
            </a:r>
            <a:endParaRPr lang="en-US" noProof="0" dirty="0" smtClean="0"/>
          </a:p>
          <a:p>
            <a:endParaRPr lang="en-US" noProof="0" dirty="0" smtClean="0"/>
          </a:p>
          <a:p>
            <a:r>
              <a:rPr lang="en-US" noProof="0" dirty="0" smtClean="0"/>
              <a:t>Sources:</a:t>
            </a:r>
          </a:p>
          <a:p>
            <a:r>
              <a:rPr lang="en-US" noProof="0" dirty="0" smtClean="0"/>
              <a:t>http://www.hamburg-port-authority.de/en/press/Brochures-and-publications/Documents/HPA_AnnualReport_image2012.pdf p.13-15</a:t>
            </a:r>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2567018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the pioneer</a:t>
            </a:r>
            <a:r>
              <a:rPr lang="en-US" baseline="0" noProof="0" dirty="0" smtClean="0"/>
              <a:t> on the previous slide shows, ports can be seen as main turnover points and by including them into the network of the Physical Internet bundling effects can be achieved and therefore an increasing use of transport by inland vessels could be achieved. In this context also the position of ports and inland navigation in general can be strengthened as a part of the network, since unimodal transport by inland navigation isn‘t possible in the most cases and also not favorable. </a:t>
            </a:r>
          </a:p>
          <a:p>
            <a:r>
              <a:rPr lang="en-US" baseline="0" noProof="0" dirty="0" smtClean="0"/>
              <a:t>By defining standardized and modular shipping containers the transport by inland vessel can be even more attractive because of lower handling costs for transshipments.</a:t>
            </a:r>
          </a:p>
          <a:p>
            <a:r>
              <a:rPr lang="en-US" baseline="0" noProof="0" dirty="0" smtClean="0"/>
              <a:t>Another opportunity of inland navigation is it‘s availability around the clock, with no prohibition on driving at weekends or during the night and its spare capacity (as already mentioned in the section before, only 15% of the capacity are used on the Danube).</a:t>
            </a:r>
          </a:p>
          <a:p>
            <a:r>
              <a:rPr lang="en-US" baseline="0" noProof="0" dirty="0" smtClean="0"/>
              <a:t>Furthermore there are already existing information services like DoRIS for the Danube in Austria which could be easily integrated in the network of the physical internet. </a:t>
            </a:r>
          </a:p>
          <a:p>
            <a:r>
              <a:rPr lang="en-US" baseline="0" noProof="0" dirty="0" smtClean="0"/>
              <a:t>In addition the demanded modal shift by politics and society is also in benefit of inland navigation!</a:t>
            </a:r>
          </a:p>
          <a:p>
            <a:endParaRPr lang="en-US" noProof="0" dirty="0" smtClean="0"/>
          </a:p>
          <a:p>
            <a:r>
              <a:rPr lang="en-US" noProof="0" dirty="0" smtClean="0"/>
              <a:t>Source:</a:t>
            </a:r>
          </a:p>
          <a:p>
            <a:r>
              <a:rPr lang="en-US" noProof="0" dirty="0" smtClean="0"/>
              <a:t>Viadonau</a:t>
            </a:r>
            <a:r>
              <a:rPr lang="en-US" baseline="0" noProof="0" dirty="0" smtClean="0"/>
              <a:t> „manual on Danube navigation“ p.18, 129</a:t>
            </a:r>
            <a:endParaRPr lang="en-US" noProof="0" dirty="0" smtClean="0"/>
          </a:p>
          <a:p>
            <a:r>
              <a:rPr lang="en-US" noProof="0" dirty="0" smtClean="0"/>
              <a:t>http://www.doris.bmvit.gv.at/en/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581025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In summary</a:t>
            </a:r>
            <a:r>
              <a:rPr lang="en-US" baseline="0" noProof="0" dirty="0" smtClean="0"/>
              <a:t> new transport concepts are needed due to the trends influencing freight transport and other developments (e.g. increasing freight transport in general, bottle-necks in transport infrastructure,…). In general one may say, that the current bottle-necks in resources like infrastructure and the negative effects of the transport volume make new transport concepts necessary. Therefore the combination of different transport modes and thus the combination of the different strengths of the transport modes can be seen as a solution to the problems we are facing. As a consequence multimodal transport concepts which respect the future developments are needed. </a:t>
            </a:r>
          </a:p>
          <a:p>
            <a:r>
              <a:rPr lang="en-US" baseline="0" noProof="0" dirty="0" smtClean="0"/>
              <a:t>Since time is a critical resource nowadays, also for the transport industry, information services and real-time data are crucial for further concepts. </a:t>
            </a:r>
          </a:p>
          <a:p>
            <a:endParaRPr lang="en-US" noProof="0" dirty="0" smtClean="0"/>
          </a:p>
          <a:p>
            <a:r>
              <a:rPr lang="en-US" noProof="0" dirty="0" smtClean="0"/>
              <a:t>For inland</a:t>
            </a:r>
            <a:r>
              <a:rPr lang="en-US" baseline="0" noProof="0" dirty="0" smtClean="0"/>
              <a:t> navigation the benefits of new transport concepts like synchromodality or the physical internet are the following:</a:t>
            </a:r>
          </a:p>
          <a:p>
            <a:r>
              <a:rPr lang="en-US" baseline="0" noProof="0" dirty="0" smtClean="0"/>
              <a:t>By having a new decision making process and eliminating personal preferences, current prejudices can be overcome and strengthen the position of inland navigation. Ports can be integrated as main turnover points into the network and by achieving bundling effects inland navigation becomes more attractive. This can be reinforced because of the spare capacity and the availability of inland waterways. As a consequence the current weakness of low network connectivity and the requirement of pre- and end-haulage could be overcome.</a:t>
            </a:r>
          </a:p>
          <a:p>
            <a:r>
              <a:rPr lang="en-US" baseline="0" noProof="0" dirty="0" smtClean="0"/>
              <a:t>Furthermore political goals are respected by choosing transport by inland vessels. Since data are especially relevant for future transport concepts existing information systems like DoRIS in Austria can be integrated. </a:t>
            </a:r>
          </a:p>
          <a:p>
            <a:endParaRPr lang="en-US" baseline="0" noProof="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071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At the beginning</a:t>
            </a:r>
            <a:r>
              <a:rPr lang="en-US" baseline="0" noProof="0" dirty="0" smtClean="0"/>
              <a:t> of this presentation the current situation of freight transport in Europe is presented to show how important new transport concepts are. Afterwards the evolution of multimodal transport concepts </a:t>
            </a:r>
            <a:r>
              <a:rPr lang="en-US" baseline="0" noProof="0" dirty="0" smtClean="0"/>
              <a:t>as well as its influencing factors are described. </a:t>
            </a:r>
            <a:r>
              <a:rPr lang="en-US" baseline="0" noProof="0" dirty="0" smtClean="0"/>
              <a:t>In the last two sections of this presentation two innovative transport concepts, which can be named as important ones for inland navigation, are presented. </a:t>
            </a:r>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3785521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262235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4149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970">
              <a:defRPr/>
            </a:pPr>
            <a:r>
              <a:rPr lang="en-US" baseline="0" noProof="0" dirty="0" smtClean="0"/>
              <a:t>Freight transport and therefore the modal split is in particular influenced by the offered freight service which depends among others on new technologies, infrastructure, spare capacity and competition on the market. In fact the current increase of transport volume leads to a big bottle-neck in the transport infrastructure. In addition the environment and therefore society, economy and politics influence the development of freight transport. For instance the increasing interest of society for sustainable transport influences offered freight service as well as political actions like the ban of trucks on highways for certain times. </a:t>
            </a:r>
          </a:p>
          <a:p>
            <a:pPr defTabSz="902970">
              <a:defRPr/>
            </a:pPr>
            <a:r>
              <a:rPr lang="en-US" baseline="0" noProof="0" dirty="0" smtClean="0"/>
              <a:t>Furthermore the demand for freight transport is defined by e.g. the sourcing and distribution strategies of different companies. Also the choice of the different transport modes by companies influence the demand. This can lead to areas of tension for freight companies and customers who both have different transport requirements. For example: Whereas freight companies want to exploit the entire capacity of the transportation means, customers want a short delivery time and low transportation costs. </a:t>
            </a:r>
          </a:p>
          <a:p>
            <a:pPr defTabSz="902970">
              <a:defRPr/>
            </a:pPr>
            <a:r>
              <a:rPr lang="en-US" baseline="0" noProof="0" dirty="0" smtClean="0"/>
              <a:t>In summary, the modal split depends on a lot of different factors that simultaneously influence each other and need to be considered.      </a:t>
            </a:r>
          </a:p>
          <a:p>
            <a:endParaRPr lang="en-US" dirty="0" smtClean="0"/>
          </a:p>
          <a:p>
            <a:r>
              <a:rPr lang="en-US" dirty="0" smtClean="0"/>
              <a:t>Source:</a:t>
            </a:r>
          </a:p>
          <a:p>
            <a:pPr defTabSz="902970">
              <a:defRPr/>
            </a:pPr>
            <a:r>
              <a:rPr lang="en-US" dirty="0"/>
              <a:t>Holderied, Cornelius: Güterverkehr, Spedition und Logistik. Managementkonzepte für Güterverkehrsbetriebe, Speditionsunternehmen und logistische Dienstleister, München, 2005 p.17-34</a:t>
            </a:r>
          </a:p>
          <a:p>
            <a:pPr defTabSz="902970">
              <a:defRPr/>
            </a:pPr>
            <a:r>
              <a:rPr lang="de-DE" dirty="0"/>
              <a:t>Bretzke, Wolf-Rüdiger/Karmin Barkawi: Nachhaltige Logistik: Antworten auf eine globale Herausforderung. </a:t>
            </a:r>
            <a:r>
              <a:rPr lang="en-US" dirty="0"/>
              <a:t>Berlin Heidelberg, 2010</a:t>
            </a:r>
          </a:p>
          <a:p>
            <a:r>
              <a:rPr lang="de-DE" dirty="0" smtClean="0"/>
              <a:t>p.33ff</a:t>
            </a:r>
          </a:p>
          <a:p>
            <a:pPr defTabSz="902970">
              <a:defRPr/>
            </a:pPr>
            <a:endParaRPr lang="en-US" dirty="0"/>
          </a:p>
          <a:p>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45463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There are a few</a:t>
            </a:r>
            <a:r>
              <a:rPr lang="en-US" baseline="0" noProof="0" dirty="0" smtClean="0"/>
              <a:t> megatrends which are influencing the future of logistic and therefore also freight transport. </a:t>
            </a:r>
          </a:p>
          <a:p>
            <a:r>
              <a:rPr lang="en-US" baseline="0" noProof="0" dirty="0" smtClean="0"/>
              <a:t>In times of terrorism </a:t>
            </a:r>
            <a:r>
              <a:rPr lang="en-US" b="1" baseline="0" noProof="0" dirty="0" smtClean="0"/>
              <a:t>safety</a:t>
            </a:r>
            <a:r>
              <a:rPr lang="en-US" baseline="0" noProof="0" dirty="0" smtClean="0"/>
              <a:t> has become a very important topic. Therefore parcels, containers and other transport units need to pass security checks at different points of the supply chain. In addition shippers, logistic service providers and transport companies have to make sure that supply chains aren‘t misused by terrorists. </a:t>
            </a:r>
          </a:p>
          <a:p>
            <a:r>
              <a:rPr lang="en-US" noProof="0" dirty="0" smtClean="0"/>
              <a:t>The</a:t>
            </a:r>
            <a:r>
              <a:rPr lang="en-US" baseline="0" noProof="0" dirty="0" smtClean="0"/>
              <a:t> consequences of </a:t>
            </a:r>
            <a:r>
              <a:rPr lang="en-US" b="1" baseline="0" noProof="0" dirty="0" smtClean="0"/>
              <a:t>climate change</a:t>
            </a:r>
            <a:r>
              <a:rPr lang="en-US" baseline="0" noProof="0" dirty="0" smtClean="0"/>
              <a:t> are more and more visible, what makes sustainable strategies necessary. In fact a view appropriate actions have already been made: transport vehicles need to respect certain emission limits and new fuels like LNG (liquefied natural gas), which is especially attractive for inland navigation, are growing in importance. </a:t>
            </a:r>
            <a:r>
              <a:rPr lang="en-US" noProof="0" dirty="0" smtClean="0"/>
              <a:t>The </a:t>
            </a:r>
            <a:r>
              <a:rPr lang="en-US" b="1" noProof="0" dirty="0" smtClean="0"/>
              <a:t>increasing size of cities </a:t>
            </a:r>
            <a:r>
              <a:rPr lang="en-US" noProof="0" dirty="0" smtClean="0"/>
              <a:t>leads to problems</a:t>
            </a:r>
            <a:r>
              <a:rPr lang="en-US" baseline="0" noProof="0" dirty="0" smtClean="0"/>
              <a:t> for logistic service providers because of the bottlenecks in the infrastructure. One possibility to reduce freight traffic in cities is by installing Urban Consolidation Centers (UCC) outside the cities so bundle the transport streams towards cities. </a:t>
            </a:r>
          </a:p>
          <a:p>
            <a:r>
              <a:rPr lang="en-US" baseline="0" noProof="0" dirty="0" smtClean="0"/>
              <a:t>Online retailing and therefore </a:t>
            </a:r>
            <a:r>
              <a:rPr lang="en-US" b="1" baseline="0" noProof="0" dirty="0" smtClean="0"/>
              <a:t>E-commerce</a:t>
            </a:r>
            <a:r>
              <a:rPr lang="en-US" baseline="0" noProof="0" dirty="0" smtClean="0"/>
              <a:t> depends on the internet and logistic. Since logistic is a major part of the service a few online-retailers are also transport service providers to perform the delivery. </a:t>
            </a:r>
            <a:endParaRPr lang="en-US" noProof="0" dirty="0" smtClean="0"/>
          </a:p>
          <a:p>
            <a:r>
              <a:rPr lang="en-US" noProof="0" dirty="0" smtClean="0"/>
              <a:t>In connection</a:t>
            </a:r>
            <a:r>
              <a:rPr lang="en-US" baseline="0" noProof="0" dirty="0" smtClean="0"/>
              <a:t> with </a:t>
            </a:r>
            <a:r>
              <a:rPr lang="en-US" b="1" noProof="0" dirty="0" smtClean="0"/>
              <a:t>digitalization</a:t>
            </a:r>
            <a:r>
              <a:rPr lang="en-US" baseline="0" noProof="0" dirty="0" smtClean="0"/>
              <a:t>, o</a:t>
            </a:r>
            <a:r>
              <a:rPr lang="en-US" noProof="0" dirty="0" smtClean="0"/>
              <a:t>ffers like</a:t>
            </a:r>
            <a:r>
              <a:rPr lang="en-US" baseline="0" noProof="0" dirty="0" smtClean="0"/>
              <a:t> the 3D-printer lead to a compressed supply chain because production, e.g. the printing of spare parts, can be performed where the product is needed. Therefore long transport distances can be minimized because spare parts don‘t need to be ordered from the manufacturer who may be located in Asia. </a:t>
            </a:r>
          </a:p>
          <a:p>
            <a:r>
              <a:rPr lang="en-US" noProof="0" dirty="0" smtClean="0"/>
              <a:t>Due to the increasing interfaces between different device</a:t>
            </a:r>
            <a:r>
              <a:rPr lang="en-US" baseline="0" noProof="0" dirty="0" smtClean="0"/>
              <a:t>s, which are connected via the internet, a </a:t>
            </a:r>
            <a:r>
              <a:rPr lang="en-US" b="1" baseline="0" noProof="0" dirty="0" smtClean="0"/>
              <a:t>mobile world </a:t>
            </a:r>
            <a:r>
              <a:rPr lang="en-US" baseline="0" noProof="0" dirty="0" smtClean="0"/>
              <a:t>is emerging. Besides smart phones also houses or transport vehicles can be connected and remotely controlled by defined users. For instance, if you expect a delivery while you are at work and the delivery agent is ringing at your door, you get called on your smartphone and you can open the door for the delivery agent via your smart phone. </a:t>
            </a:r>
          </a:p>
          <a:p>
            <a:endParaRPr lang="en-US" baseline="0" noProof="0" dirty="0" smtClean="0"/>
          </a:p>
          <a:p>
            <a:pPr algn="l"/>
            <a:r>
              <a:rPr lang="en-US" noProof="0" dirty="0" smtClean="0"/>
              <a:t>Source:</a:t>
            </a:r>
          </a:p>
          <a:p>
            <a:r>
              <a:rPr lang="de-DE" noProof="0" dirty="0" smtClean="0"/>
              <a:t>Lehmacher</a:t>
            </a:r>
            <a:r>
              <a:rPr lang="de-DE" baseline="0" noProof="0" dirty="0" smtClean="0"/>
              <a:t> W. (2015): Wirtschaft, Gesellschaft und Logistik 2050 in Logistik – eine Industrie, die (sich) bewegt. Strategien und Lösungen entlang der Supply Chain 4.0 </a:t>
            </a:r>
          </a:p>
          <a:p>
            <a:r>
              <a:rPr lang="de-DE" baseline="0" noProof="0" dirty="0" smtClean="0"/>
              <a:t>p.9-15</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74040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As the modal split in Europe</a:t>
            </a:r>
            <a:r>
              <a:rPr lang="en-US" baseline="0" noProof="0" dirty="0" smtClean="0"/>
              <a:t> in 2013 shows, truck remains to have the highest share in the modal split followed by train. The forecasted increase of truck transport by 55% between 2010 and 2050 in combination with a general increase of total freight transport activity of 57% in the same period shows that new transport concepts are desperately needed because of the bottle-necks in the transport infrastructure. Since international freight will continue to increase longer transport distances of raw materials or end products are the consequence. In combination with the increasing energy costs one may say that the transport chain therefore needs to be well planned to guarantee minimal costs for the shipper and also for the customer. Moreover political and public goals like the focus on sustainable transport modes make it necessary to rethink the current structure of freight transport. </a:t>
            </a:r>
          </a:p>
          <a:p>
            <a:endParaRPr lang="en-US" baseline="0" noProof="0" dirty="0" smtClean="0"/>
          </a:p>
          <a:p>
            <a:pPr defTabSz="904234">
              <a:defRPr/>
            </a:pPr>
            <a:r>
              <a:rPr lang="en-US" baseline="0" noProof="0" dirty="0" smtClean="0"/>
              <a:t>Sources</a:t>
            </a:r>
            <a:r>
              <a:rPr lang="en-US" baseline="0" dirty="0" smtClean="0"/>
              <a:t>: </a:t>
            </a:r>
          </a:p>
          <a:p>
            <a:pPr defTabSz="904234">
              <a:defRPr/>
            </a:pPr>
            <a:r>
              <a:rPr lang="en-US" baseline="0" dirty="0" smtClean="0"/>
              <a:t>http://ec.europa.eu/eurostat/statistics-explained/index.php/Freight_transport_statistics_-_modal_split </a:t>
            </a:r>
          </a:p>
          <a:p>
            <a:pPr defTabSz="904234">
              <a:defRPr/>
            </a:pPr>
            <a:r>
              <a:rPr lang="en-US" baseline="0" dirty="0" smtClean="0"/>
              <a:t>http://ec.europa.eu/transport/media/publications/doc/trends-to-2050-update-2013.pdf p.39</a:t>
            </a:r>
          </a:p>
          <a:p>
            <a:pPr defTabSz="904234">
              <a:defRPr/>
            </a:pPr>
            <a:r>
              <a:rPr lang="en-US" baseline="0" dirty="0" smtClean="0"/>
              <a:t>http://www.oecd-http://www.oecd-ilibrary.org/docserver/download/7414021e.pdf?expires=1457012730&amp;id=id&amp;accname=ocid56027859&amp;checksum=F3F96F396835D30F46A01AD6921DC83C  p.28,75,76</a:t>
            </a:r>
          </a:p>
          <a:p>
            <a:pPr defTabSz="904234">
              <a:defRPr/>
            </a:pPr>
            <a:endParaRPr lang="en-US" baseline="0" dirty="0" smtClean="0"/>
          </a:p>
          <a:p>
            <a:pPr defTabSz="902877">
              <a:defRPr/>
            </a:pPr>
            <a:endParaRPr lang="en-US" dirty="0"/>
          </a:p>
        </p:txBody>
      </p:sp>
      <p:sp>
        <p:nvSpPr>
          <p:cNvPr id="4" name="Slide Number Placeholder 3"/>
          <p:cNvSpPr>
            <a:spLocks noGrp="1"/>
          </p:cNvSpPr>
          <p:nvPr>
            <p:ph type="sldNum" sz="quarter" idx="10"/>
          </p:nvPr>
        </p:nvSpPr>
        <p:spPr/>
        <p:txBody>
          <a:bodyPr/>
          <a:lstStyle/>
          <a:p>
            <a:fld id="{3302C4EF-2F8B-46D0-B02E-4BABEE06E65D}"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403424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In summary, some</a:t>
            </a:r>
            <a:r>
              <a:rPr lang="en-US" baseline="0" noProof="0" dirty="0" smtClean="0"/>
              <a:t> drivers for new transport concepts in freight transport can be identified: first the efficient match of supply and demand in the context of resources is important to minimize CO2 emissions and to guarantee an efficient use of the existing infrastructure. In addition transportation costs have a direct impact on the consumer price – this means that because consumers aren‘t willing to pay a high price for transportation services, latter need to be planned efficiently to guarantee low transport costs and simultaneously operate efficiently. This makes full utilization of the transport modes necessary.</a:t>
            </a:r>
          </a:p>
          <a:p>
            <a:r>
              <a:rPr lang="en-US" noProof="0" dirty="0" smtClean="0"/>
              <a:t>Furthermore the future developments</a:t>
            </a:r>
            <a:r>
              <a:rPr lang="en-US" baseline="0" noProof="0" dirty="0" smtClean="0"/>
              <a:t> like the increasing transport volume in contrast to the bottle-necks in infrastructure, the shift in the importance of different transportation corridors,  the different influences of the environment (like new laws adopted by politics concerning emission limits or an increasing demand for biological food from society) and the increasing importance of technology in freight transport make new transport concepts necessary.</a:t>
            </a:r>
          </a:p>
          <a:p>
            <a:endParaRPr lang="en-US" noProof="0" dirty="0" smtClean="0"/>
          </a:p>
          <a:p>
            <a:r>
              <a:rPr lang="en-US" noProof="0" dirty="0" smtClean="0"/>
              <a:t>As a consequence quality improvement and cost</a:t>
            </a:r>
            <a:r>
              <a:rPr lang="en-US" baseline="0" noProof="0" dirty="0" smtClean="0"/>
              <a:t> reduction in transport is possible by using modern communication and information technologies, the efficient combination of transport modes/vehicles, by optimizing route-planning to guarantee an efficient use of the available resources and by bundling transport streams at certain points to minimize the frequency of transports(especially in cities). </a:t>
            </a:r>
          </a:p>
          <a:p>
            <a:r>
              <a:rPr lang="en-US" baseline="0" noProof="0" dirty="0" smtClean="0"/>
              <a:t>One essential characteristic of the freight transport in the future is that the different transport modes are more often combined (technical, at transportation flows).</a:t>
            </a:r>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7</a:t>
            </a:fld>
            <a:endParaRPr lang="de-AT" dirty="0">
              <a:solidFill>
                <a:prstClr val="black"/>
              </a:solidFill>
            </a:endParaRPr>
          </a:p>
        </p:txBody>
      </p:sp>
    </p:spTree>
    <p:extLst>
      <p:ext uri="{BB962C8B-B14F-4D97-AF65-F5344CB8AC3E}">
        <p14:creationId xmlns:p14="http://schemas.microsoft.com/office/powerpoint/2010/main" val="83313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Since</a:t>
            </a:r>
            <a:r>
              <a:rPr lang="en-US" baseline="0" noProof="0" dirty="0" smtClean="0"/>
              <a:t> transport is expected to grow in the future, Europe needs to adequately accommodate this transport and therefore face the challenge that only two transport modes (road and rail) are available in many cases whereas a big part of Europe lack inland waterways. As a consequence, European transport chains often lack sufficient capacity because infrastructure has reached its maximum. This is also in accordance with the current traffic jam situation in Europe. </a:t>
            </a:r>
            <a:r>
              <a:rPr lang="en-US" i="0" baseline="0" noProof="0" dirty="0" smtClean="0"/>
              <a:t>In addition sustainability and therefore the optimal use of existing transport resources is increasingly important for freight transport to guarantee efficient and cheap transport for the future. Therefore different transport concepts have evolved during the last years and set the path to further developments respecting the named challenges: </a:t>
            </a:r>
          </a:p>
          <a:p>
            <a:endParaRPr lang="en-US" i="0" baseline="0" noProof="0" dirty="0" smtClean="0"/>
          </a:p>
          <a:p>
            <a:r>
              <a:rPr lang="en-US" i="0" baseline="0" noProof="0" dirty="0" smtClean="0"/>
              <a:t>The usage of different transport modes to bundle the strengths of each transport mode is the idea of multimodality. Intermodality facilities the use of different transport modes by shipping products in the same transport unit and therefore lower the handling costs. To use the transport mode best suitable for the different transport routes (depending e.g. on  the product) is the idea of co-modality.</a:t>
            </a:r>
          </a:p>
          <a:p>
            <a:r>
              <a:rPr lang="en-US" i="0" baseline="0" noProof="0" dirty="0" smtClean="0"/>
              <a:t>Synchromodality combines the best aspects of the previous concepts – standardized transport units over all transport modes, bundle strengths of different transport modes, avoid unimodal transport- by adding real-time data to guarantee the most efficient transport. The concept of synchromodality can also be seen as a first steps towards the physical internet, which was first introduced by the Canadian professor Benoit Montreuil. In the physical internet there are anonymized shipments and the transport is organized on its own through a constant data exchange. The physical internet is also discussed in the last section of this presentation! </a:t>
            </a:r>
          </a:p>
          <a:p>
            <a:endParaRPr lang="en-US" dirty="0" smtClean="0"/>
          </a:p>
          <a:p>
            <a:r>
              <a:rPr lang="en-US" dirty="0" smtClean="0"/>
              <a:t>Sources:</a:t>
            </a:r>
          </a:p>
          <a:p>
            <a:r>
              <a:rPr lang="en-US" dirty="0" smtClean="0"/>
              <a:t>Results of Internal report „SynChain“ (2015)</a:t>
            </a:r>
            <a:r>
              <a:rPr lang="en-US" baseline="0" dirty="0" smtClean="0"/>
              <a:t> – for further information about the used source please contact us</a:t>
            </a:r>
          </a:p>
          <a:p>
            <a:r>
              <a:rPr lang="en-US" dirty="0" smtClean="0"/>
              <a:t>http://www.informatie.binnenvaart.nl/documenten/doc_view/158-the-future-of-freight-transport-ect-s-vision-on-sustainable-and-reliable-european-transport (slide</a:t>
            </a:r>
            <a:r>
              <a:rPr lang="en-US" baseline="0" dirty="0" smtClean="0"/>
              <a:t> 5-11)</a:t>
            </a:r>
            <a:endParaRPr lang="en-US"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72030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AA78E32C-AEC0-4A7C-B7A5-CFA01620F85C}" type="datetime6">
              <a:rPr lang="en-GB" smtClean="0"/>
              <a:t>March 16</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23919-6A83-403E-B01F-51C1925D547B}" type="datetime6">
              <a:rPr lang="en-GB" smtClean="0">
                <a:solidFill>
                  <a:prstClr val="white"/>
                </a:solidFill>
              </a:rPr>
              <a:t>March 16</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6ECEB-8E99-40D8-A661-AA19D32C0F11}" type="datetime6">
              <a:rPr lang="en-GB" smtClean="0">
                <a:solidFill>
                  <a:prstClr val="white"/>
                </a:solidFill>
              </a:rPr>
              <a:t>March 16</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91DF15-3F22-4C7E-9891-6080D4195ED9}" type="datetime6">
              <a:rPr lang="en-GB" smtClean="0">
                <a:solidFill>
                  <a:prstClr val="white"/>
                </a:solidFill>
              </a:rPr>
              <a:t>March 16</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6A6629C8-BCC7-4424-9386-9D6CF6776F73}" type="datetime6">
              <a:rPr lang="en-GB" smtClean="0">
                <a:solidFill>
                  <a:prstClr val="white"/>
                </a:solidFill>
              </a:rPr>
              <a:t>March 16</a:t>
            </a:fld>
            <a:endParaRPr lang="de-AT" dirty="0" smtClean="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B07040-9DD6-4457-9E91-9EEA5BDD2AA9}" type="datetime6">
              <a:rPr lang="en-GB" smtClean="0">
                <a:solidFill>
                  <a:prstClr val="white"/>
                </a:solidFill>
              </a:rPr>
              <a:t>March 16</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63362-AEAF-4330-8A92-619AC3A84283}" type="datetime6">
              <a:rPr lang="en-GB" smtClean="0">
                <a:solidFill>
                  <a:prstClr val="black"/>
                </a:solidFill>
              </a:rPr>
              <a:t>March 16</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7A7DC2-25F7-4AF2-9BD7-A0D6F6B2ABBA}" type="datetime6">
              <a:rPr lang="en-GB" smtClean="0">
                <a:solidFill>
                  <a:prstClr val="white"/>
                </a:solidFill>
              </a:rPr>
              <a:t>March 16</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836CCF-A6FB-4E05-908E-393FCFE0D9DC}" type="datetime6">
              <a:rPr lang="en-GB" smtClean="0">
                <a:solidFill>
                  <a:prstClr val="white"/>
                </a:solidFill>
              </a:rPr>
              <a:t>March 16</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D8488E2-90D6-4083-9816-CCF573E6DE63}" type="datetime6">
              <a:rPr lang="en-GB" smtClean="0">
                <a:solidFill>
                  <a:prstClr val="white"/>
                </a:solidFill>
              </a:rPr>
              <a:t>March 16</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A79A7-B019-4D18-A67E-F35B07B71769}" type="datetime6">
              <a:rPr lang="en-GB" smtClean="0">
                <a:solidFill>
                  <a:prstClr val="white"/>
                </a:solidFill>
              </a:rPr>
              <a:t>March 16</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EBBF-093A-4285-8F29-7BF981B41BE9}" type="datetime6">
              <a:rPr lang="en-GB" smtClean="0">
                <a:solidFill>
                  <a:prstClr val="white"/>
                </a:solidFill>
              </a:rPr>
              <a:t>March 16</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772A0-AEEE-4B01-BDAE-10DAC40E0C3D}" type="datetime6">
              <a:rPr lang="en-GB" smtClean="0"/>
              <a:t>March 16</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257" y="1566600"/>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bg1"/>
                </a:solidFill>
              </a:defRPr>
            </a:lvl1pPr>
          </a:lstStyle>
          <a:p>
            <a:fld id="{72CD8D01-B021-47B3-A01D-CA823340352A}" type="datetime6">
              <a:rPr lang="en-GB" smtClean="0">
                <a:solidFill>
                  <a:prstClr val="white"/>
                </a:solidFill>
              </a:rPr>
              <a:t>March 16</a:t>
            </a:fld>
            <a:endParaRPr lang="de-AT" dirty="0" smtClean="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www.ejtir.tudelft.nl/issues/2006_04/pdf/2006_04_04.pdf%20p.367" TargetMode="External"/><Relationship Id="rId3" Type="http://schemas.openxmlformats.org/officeDocument/2006/relationships/hyperlink" Target="http://ec.europa.eu/eurostat/statistics-explained/index.php/Freight_transport_statistics_-_modal_split" TargetMode="External"/><Relationship Id="rId7" Type="http://schemas.openxmlformats.org/officeDocument/2006/relationships/hyperlink" Target="http://www.viadonau.org/en/newsroom/publications/manual-on-danube-navigation/" TargetMode="External"/><Relationship Id="rId12" Type="http://schemas.openxmlformats.org/officeDocument/2006/relationships/hyperlink" Target="http://www.intermodal-events.com/files/inland_navigation_paul_ham.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informatie.binnenvaart.nl/documenten/doc_view/158-the-future-of-freight-transport-ect-s-vision-on-sustainable-and-reliable-european-transport" TargetMode="External"/><Relationship Id="rId11" Type="http://schemas.openxmlformats.org/officeDocument/2006/relationships/hyperlink" Target="http://www.rewway.at/en/teaching-materials/annual-report-danube-navigation-austria-2014/" TargetMode="External"/><Relationship Id="rId5" Type="http://schemas.openxmlformats.org/officeDocument/2006/relationships/hyperlink" Target="http://www.oecd-ilibrary.org/docserver/download/7414021e.pdf?expires=1457012730&amp;id=id&amp;accname=ocid56027859&amp;checksum=F3F96F396835D30F46A01AD6921DC83C" TargetMode="External"/><Relationship Id="rId10" Type="http://schemas.openxmlformats.org/officeDocument/2006/relationships/hyperlink" Target="https://www.acea.be/uploads/publications/SAG_17.pdf" TargetMode="External"/><Relationship Id="rId4" Type="http://schemas.openxmlformats.org/officeDocument/2006/relationships/hyperlink" Target="http://ec.europa.eu/transport/media/publications/doc/trends-to-2050-update-2013.pdf" TargetMode="External"/><Relationship Id="rId9" Type="http://schemas.openxmlformats.org/officeDocument/2006/relationships/hyperlink" Target="http://www.synchromodaliteit.nl/en/definitio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scs.fraunhofer.de/content/dam/scs/de/dokumente/studien/Wirtschaftliche_Rahmenbedingungen_des_Gueterverkehrs.pdf" TargetMode="External"/><Relationship Id="rId13" Type="http://schemas.openxmlformats.org/officeDocument/2006/relationships/hyperlink" Target="http://www.hamburg-port-authority.de/en/press/Brochures-and-publications/Documents/HPA_AnnualReport_image2012.pdf" TargetMode="External"/><Relationship Id="rId3" Type="http://schemas.openxmlformats.org/officeDocument/2006/relationships/hyperlink" Target="https://www.youtube.com/watch?v=5ofhMxRRyec" TargetMode="External"/><Relationship Id="rId7" Type="http://schemas.openxmlformats.org/officeDocument/2006/relationships/hyperlink" Target="http://www.europeangatewayservices.com/content/synchromodal-transport" TargetMode="External"/><Relationship Id="rId12" Type="http://schemas.openxmlformats.org/officeDocument/2006/relationships/hyperlink" Target="http://physicalinternetinitiative.org/Towards%20a%20Physical%20Internet%20-%20Document%20-%20Benoit%20Montreuil.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co3-project.eu/wo3/wp-content/uploads/2011/12/CO3-D-2-3-Position-Paper-on-Co-modality_def.pdf" TargetMode="External"/><Relationship Id="rId11" Type="http://schemas.openxmlformats.org/officeDocument/2006/relationships/hyperlink" Target="http://www.physicalinternetinitiative.org/Physical%20Internet%20Manifesto_ENG_Version%201.11.1%202012-11-28.pdf" TargetMode="External"/><Relationship Id="rId5" Type="http://schemas.openxmlformats.org/officeDocument/2006/relationships/hyperlink" Target="http://www.digitimes.com.tw/tw/B2B/Seminar/Service/download/0519802260/0226DAF-05B.pdf" TargetMode="External"/><Relationship Id="rId10" Type="http://schemas.openxmlformats.org/officeDocument/2006/relationships/hyperlink" Target="https://www.youtube.com/watch?v=lltcWVNrjl0" TargetMode="External"/><Relationship Id="rId4" Type="http://schemas.openxmlformats.org/officeDocument/2006/relationships/hyperlink" Target="http://www.synchromodaliteit.nl/en/opportunities/" TargetMode="External"/><Relationship Id="rId9" Type="http://schemas.openxmlformats.org/officeDocument/2006/relationships/hyperlink" Target="http://wirtschaftsblatt.at/home/nachrichten/oesterreich/1425681/85-Prozent-der-Donau-bleiben-ungenutzt" TargetMode="External"/><Relationship Id="rId14" Type="http://schemas.openxmlformats.org/officeDocument/2006/relationships/hyperlink" Target="http://www.doris.bmvit.gv.at/e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www.rewway.at/en/services/" TargetMode="External"/><Relationship Id="rId4" Type="http://schemas.openxmlformats.org/officeDocument/2006/relationships/hyperlink" Target="http://www.rewway.at/en/teaching-materials/bundle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84784"/>
            <a:ext cx="7772400" cy="1470025"/>
          </a:xfrm>
        </p:spPr>
        <p:txBody>
          <a:bodyPr>
            <a:normAutofit fontScale="90000"/>
          </a:bodyPr>
          <a:lstStyle/>
          <a:p>
            <a:r>
              <a:rPr lang="en-US" sz="4400" b="1" cap="none" dirty="0" smtClean="0"/>
              <a:t>Importance of innovative transport concepts for inland navigation</a:t>
            </a:r>
            <a:endParaRPr lang="en-US" sz="4400" b="1" cap="none" dirty="0">
              <a:solidFill>
                <a:schemeClr val="accent1">
                  <a:lumMod val="75000"/>
                </a:schemeClr>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7" y="5538344"/>
            <a:ext cx="2088231" cy="623528"/>
          </a:xfrm>
          <a:prstGeom prst="rect">
            <a:avLst/>
          </a:prstGeom>
        </p:spPr>
      </p:pic>
      <p:pic>
        <p:nvPicPr>
          <p:cNvPr id="9" name="Grafik 9" descr="logistikum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19" y="0"/>
            <a:ext cx="2681301" cy="980728"/>
          </a:xfrm>
          <a:prstGeom prst="rect">
            <a:avLst/>
          </a:prstGeom>
        </p:spPr>
      </p:pic>
      <p:pic>
        <p:nvPicPr>
          <p:cNvPr id="10"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75089" y="5554811"/>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4" y="332656"/>
            <a:ext cx="1879949" cy="47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26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b="1" dirty="0" smtClean="0">
                <a:solidFill>
                  <a:schemeClr val="accent1"/>
                </a:solidFill>
              </a:rPr>
              <a:t>Terminology</a:t>
            </a:r>
            <a:endParaRPr lang="de-AT" b="1" dirty="0">
              <a:solidFill>
                <a:schemeClr val="accent1"/>
              </a:solidFill>
            </a:endParaRPr>
          </a:p>
        </p:txBody>
      </p:sp>
      <p:sp>
        <p:nvSpPr>
          <p:cNvPr id="5" name="Content Placeholder 4"/>
          <p:cNvSpPr>
            <a:spLocks noGrp="1"/>
          </p:cNvSpPr>
          <p:nvPr>
            <p:ph idx="1"/>
          </p:nvPr>
        </p:nvSpPr>
        <p:spPr/>
        <p:txBody>
          <a:bodyPr>
            <a:normAutofit lnSpcReduction="10000"/>
          </a:bodyPr>
          <a:lstStyle/>
          <a:p>
            <a:endParaRPr lang="en-US" sz="200" b="1" dirty="0" smtClean="0">
              <a:solidFill>
                <a:schemeClr val="accent1"/>
              </a:solidFill>
            </a:endParaRPr>
          </a:p>
          <a:p>
            <a:pPr>
              <a:spcAft>
                <a:spcPts val="600"/>
              </a:spcAft>
            </a:pPr>
            <a:r>
              <a:rPr lang="en-US" sz="1900" b="1" dirty="0" smtClean="0">
                <a:solidFill>
                  <a:schemeClr val="accent1"/>
                </a:solidFill>
              </a:rPr>
              <a:t>Means of transport:</a:t>
            </a:r>
            <a:r>
              <a:rPr lang="en-US" sz="1900" dirty="0" smtClean="0">
                <a:solidFill>
                  <a:schemeClr val="accent1"/>
                </a:solidFill>
              </a:rPr>
              <a:t>  vehicles that serve to goods and passengers such as trucks, trains or inland vessels</a:t>
            </a:r>
          </a:p>
          <a:p>
            <a:pPr>
              <a:spcAft>
                <a:spcPts val="600"/>
              </a:spcAft>
            </a:pPr>
            <a:endParaRPr lang="en-US" sz="800" dirty="0" smtClean="0">
              <a:solidFill>
                <a:schemeClr val="accent1"/>
              </a:solidFill>
            </a:endParaRPr>
          </a:p>
          <a:p>
            <a:pPr>
              <a:spcAft>
                <a:spcPts val="600"/>
              </a:spcAft>
            </a:pPr>
            <a:r>
              <a:rPr lang="en-US" sz="1900" b="1" dirty="0" smtClean="0">
                <a:solidFill>
                  <a:schemeClr val="accent1"/>
                </a:solidFill>
              </a:rPr>
              <a:t>Mode of transport: </a:t>
            </a:r>
            <a:br>
              <a:rPr lang="en-US" sz="1900" b="1" dirty="0" smtClean="0">
                <a:solidFill>
                  <a:schemeClr val="accent1"/>
                </a:solidFill>
              </a:rPr>
            </a:br>
            <a:r>
              <a:rPr lang="en-US" sz="1900" dirty="0" smtClean="0">
                <a:solidFill>
                  <a:schemeClr val="accent1"/>
                </a:solidFill>
              </a:rPr>
              <a:t>transport infrastructure (such a</a:t>
            </a:r>
            <a:br>
              <a:rPr lang="en-US" sz="1900" dirty="0" smtClean="0">
                <a:solidFill>
                  <a:schemeClr val="accent1"/>
                </a:solidFill>
              </a:rPr>
            </a:br>
            <a:r>
              <a:rPr lang="en-US" sz="1900" dirty="0" smtClean="0">
                <a:solidFill>
                  <a:schemeClr val="accent1"/>
                </a:solidFill>
              </a:rPr>
              <a:t>roads, rail, inland waterways,…)</a:t>
            </a:r>
          </a:p>
          <a:p>
            <a:pPr>
              <a:spcAft>
                <a:spcPts val="600"/>
              </a:spcAft>
            </a:pPr>
            <a:endParaRPr lang="en-US" sz="800" dirty="0" smtClean="0">
              <a:solidFill>
                <a:schemeClr val="accent1"/>
              </a:solidFill>
            </a:endParaRPr>
          </a:p>
          <a:p>
            <a:pPr>
              <a:spcAft>
                <a:spcPts val="600"/>
              </a:spcAft>
            </a:pPr>
            <a:endParaRPr lang="en-US" sz="800" dirty="0" smtClean="0">
              <a:solidFill>
                <a:schemeClr val="accent1"/>
              </a:solidFill>
            </a:endParaRPr>
          </a:p>
          <a:p>
            <a:pPr>
              <a:spcAft>
                <a:spcPts val="600"/>
              </a:spcAft>
            </a:pPr>
            <a:endParaRPr lang="en-US" sz="800" dirty="0" smtClean="0">
              <a:solidFill>
                <a:schemeClr val="accent1"/>
              </a:solidFill>
            </a:endParaRPr>
          </a:p>
          <a:p>
            <a:endParaRPr lang="en-US" sz="800" dirty="0" smtClean="0">
              <a:solidFill>
                <a:schemeClr val="accent1"/>
              </a:solidFill>
            </a:endParaRPr>
          </a:p>
          <a:p>
            <a:pPr>
              <a:spcAft>
                <a:spcPts val="600"/>
              </a:spcAft>
            </a:pPr>
            <a:endParaRPr lang="en-US" sz="800" dirty="0" smtClean="0">
              <a:solidFill>
                <a:schemeClr val="accent1"/>
              </a:solidFill>
            </a:endParaRPr>
          </a:p>
          <a:p>
            <a:pPr marL="0" indent="0">
              <a:spcAft>
                <a:spcPts val="600"/>
              </a:spcAft>
              <a:buNone/>
            </a:pPr>
            <a:endParaRPr lang="en-US" sz="800" dirty="0" smtClean="0">
              <a:solidFill>
                <a:schemeClr val="accent1"/>
              </a:solidFill>
            </a:endParaRPr>
          </a:p>
          <a:p>
            <a:pPr>
              <a:spcAft>
                <a:spcPts val="600"/>
              </a:spcAft>
            </a:pPr>
            <a:endParaRPr lang="en-US" sz="800" dirty="0" smtClean="0">
              <a:solidFill>
                <a:schemeClr val="accent1"/>
              </a:solidFill>
            </a:endParaRPr>
          </a:p>
          <a:p>
            <a:pPr>
              <a:spcAft>
                <a:spcPts val="600"/>
              </a:spcAft>
            </a:pPr>
            <a:endParaRPr lang="en-US" sz="800" dirty="0" smtClean="0">
              <a:solidFill>
                <a:schemeClr val="accent1"/>
              </a:solidFill>
            </a:endParaRPr>
          </a:p>
          <a:p>
            <a:pPr marL="0" indent="0">
              <a:spcAft>
                <a:spcPts val="600"/>
              </a:spcAft>
              <a:buNone/>
            </a:pPr>
            <a:endParaRPr lang="en-US" sz="800" dirty="0" smtClean="0">
              <a:solidFill>
                <a:schemeClr val="accent1"/>
              </a:solidFill>
            </a:endParaRPr>
          </a:p>
          <a:p>
            <a:r>
              <a:rPr lang="en-US" sz="1900" b="1" dirty="0" smtClean="0">
                <a:solidFill>
                  <a:schemeClr val="accent1"/>
                </a:solidFill>
              </a:rPr>
              <a:t>Pre-haulage: </a:t>
            </a:r>
            <a:r>
              <a:rPr lang="en-US" sz="1900" dirty="0" smtClean="0">
                <a:solidFill>
                  <a:schemeClr val="accent1"/>
                </a:solidFill>
              </a:rPr>
              <a:t>partial route at the beginning of the transport chain </a:t>
            </a:r>
            <a:r>
              <a:rPr lang="en-US" sz="1600" dirty="0" smtClean="0">
                <a:solidFill>
                  <a:schemeClr val="accent1"/>
                </a:solidFill>
              </a:rPr>
              <a:t>(often by truck)</a:t>
            </a:r>
          </a:p>
          <a:p>
            <a:endParaRPr lang="en-US" sz="1000" b="1" dirty="0" smtClean="0">
              <a:solidFill>
                <a:schemeClr val="accent1"/>
              </a:solidFill>
            </a:endParaRPr>
          </a:p>
          <a:p>
            <a:r>
              <a:rPr lang="en-US" sz="1900" b="1" dirty="0" smtClean="0">
                <a:solidFill>
                  <a:schemeClr val="accent1"/>
                </a:solidFill>
              </a:rPr>
              <a:t>End-haulage: </a:t>
            </a:r>
            <a:r>
              <a:rPr lang="en-US" sz="1900" dirty="0" smtClean="0">
                <a:solidFill>
                  <a:schemeClr val="accent1"/>
                </a:solidFill>
              </a:rPr>
              <a:t>last part of the transport chain, to the recipient </a:t>
            </a:r>
            <a:r>
              <a:rPr lang="en-US" sz="1600" dirty="0" smtClean="0">
                <a:solidFill>
                  <a:schemeClr val="accent1"/>
                </a:solidFill>
              </a:rPr>
              <a:t>(often by truck)</a:t>
            </a:r>
            <a:endParaRPr lang="en-US" sz="800" b="1" dirty="0" smtClean="0">
              <a:solidFill>
                <a:schemeClr val="accent1"/>
              </a:solidFill>
            </a:endParaRPr>
          </a:p>
          <a:p>
            <a:endParaRPr lang="en-US" sz="1100" b="1" dirty="0" smtClean="0">
              <a:solidFill>
                <a:schemeClr val="accent1"/>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pic>
        <p:nvPicPr>
          <p:cNvPr id="7" name="Picture 6"/>
          <p:cNvPicPr/>
          <p:nvPr/>
        </p:nvPicPr>
        <p:blipFill rotWithShape="1">
          <a:blip r:embed="rId3">
            <a:duotone>
              <a:schemeClr val="accent4">
                <a:shade val="45000"/>
                <a:satMod val="135000"/>
              </a:schemeClr>
              <a:prstClr val="white"/>
            </a:duotone>
          </a:blip>
          <a:srcRect l="58077" t="20137" r="4958" b="8091"/>
          <a:stretch/>
        </p:blipFill>
        <p:spPr bwMode="auto">
          <a:xfrm>
            <a:off x="3875964" y="2132856"/>
            <a:ext cx="5268037" cy="3096344"/>
          </a:xfrm>
          <a:prstGeom prst="rect">
            <a:avLst/>
          </a:prstGeom>
          <a:ln>
            <a:noFill/>
          </a:ln>
          <a:extLst>
            <a:ext uri="{53640926-AAD7-44D8-BBD7-CCE9431645EC}">
              <a14:shadowObscured xmlns:a14="http://schemas.microsoft.com/office/drawing/2010/main"/>
            </a:ext>
          </a:extLst>
        </p:spPr>
      </p:pic>
      <p:sp>
        <p:nvSpPr>
          <p:cNvPr id="2" name="Date Placeholder 1"/>
          <p:cNvSpPr>
            <a:spLocks noGrp="1"/>
          </p:cNvSpPr>
          <p:nvPr>
            <p:ph type="dt" sz="half" idx="10"/>
          </p:nvPr>
        </p:nvSpPr>
        <p:spPr/>
        <p:txBody>
          <a:bodyPr/>
          <a:lstStyle/>
          <a:p>
            <a:fld id="{17BF5DF2-FA6F-416A-9B6A-305344FCD9C4}"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3498720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Multimodal Transport</a:t>
            </a:r>
            <a:endParaRPr lang="de-AT" b="1" dirty="0">
              <a:solidFill>
                <a:schemeClr val="accent1"/>
              </a:solidFill>
            </a:endParaRPr>
          </a:p>
        </p:txBody>
      </p:sp>
      <p:sp>
        <p:nvSpPr>
          <p:cNvPr id="3" name="Content Placeholder 2"/>
          <p:cNvSpPr>
            <a:spLocks noGrp="1"/>
          </p:cNvSpPr>
          <p:nvPr>
            <p:ph idx="1"/>
          </p:nvPr>
        </p:nvSpPr>
        <p:spPr>
          <a:xfrm>
            <a:off x="457200" y="1628800"/>
            <a:ext cx="8229600" cy="4848200"/>
          </a:xfrm>
        </p:spPr>
        <p:txBody>
          <a:bodyPr/>
          <a:lstStyle/>
          <a:p>
            <a:pPr marL="0" indent="0">
              <a:buNone/>
            </a:pPr>
            <a:endParaRPr lang="en-US" sz="400" dirty="0" smtClean="0">
              <a:solidFill>
                <a:schemeClr val="accent1"/>
              </a:solidFill>
            </a:endParaRPr>
          </a:p>
          <a:p>
            <a:pPr marL="0" indent="0">
              <a:buNone/>
            </a:pPr>
            <a:r>
              <a:rPr lang="en-US" b="1" dirty="0" smtClean="0">
                <a:solidFill>
                  <a:schemeClr val="accent1"/>
                </a:solidFill>
              </a:rPr>
              <a:t>Definition:</a:t>
            </a:r>
          </a:p>
          <a:p>
            <a:pPr lvl="1"/>
            <a:r>
              <a:rPr lang="en-US" dirty="0" smtClean="0">
                <a:solidFill>
                  <a:schemeClr val="accent1"/>
                </a:solidFill>
              </a:rPr>
              <a:t>transport of goods using two or more means of transport</a:t>
            </a:r>
          </a:p>
          <a:p>
            <a:pPr marL="0" indent="0">
              <a:buNone/>
            </a:pPr>
            <a:r>
              <a:rPr lang="en-US" b="1" dirty="0" smtClean="0">
                <a:solidFill>
                  <a:schemeClr val="accent1"/>
                </a:solidFill>
              </a:rPr>
              <a:t>Advantages and Usage:</a:t>
            </a:r>
          </a:p>
          <a:p>
            <a:pPr lvl="1"/>
            <a:r>
              <a:rPr lang="en-US" dirty="0" smtClean="0">
                <a:solidFill>
                  <a:schemeClr val="accent1"/>
                </a:solidFill>
              </a:rPr>
              <a:t>optimized combination/usage of vessel, train and truck</a:t>
            </a:r>
          </a:p>
          <a:p>
            <a:pPr lvl="1"/>
            <a:r>
              <a:rPr lang="en-US" dirty="0" smtClean="0">
                <a:solidFill>
                  <a:schemeClr val="accent1"/>
                </a:solidFill>
              </a:rPr>
              <a:t>often used for long-distance and time flexible transport </a:t>
            </a:r>
          </a:p>
          <a:p>
            <a:pPr marL="274320" lvl="1" indent="0">
              <a:buNone/>
            </a:pPr>
            <a:r>
              <a:rPr lang="en-US" dirty="0" smtClean="0">
                <a:solidFill>
                  <a:schemeClr val="accent1"/>
                </a:solidFill>
              </a:rPr>
              <a:t>  -&gt; transhipment = time = money</a:t>
            </a:r>
          </a:p>
          <a:p>
            <a:pPr lvl="1"/>
            <a:r>
              <a:rPr lang="en-US" dirty="0" smtClean="0">
                <a:solidFill>
                  <a:schemeClr val="accent1"/>
                </a:solidFill>
              </a:rPr>
              <a:t>cheaper and environmentally friendly</a:t>
            </a:r>
          </a:p>
          <a:p>
            <a:endParaRPr lang="en-US" dirty="0" smtClean="0">
              <a:solidFill>
                <a:schemeClr val="accent1"/>
              </a:solidFill>
            </a:endParaRPr>
          </a:p>
          <a:p>
            <a:endParaRPr lang="en-US" dirty="0" smtClean="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pic>
        <p:nvPicPr>
          <p:cNvPr id="9" name="Picture 8"/>
          <p:cNvPicPr/>
          <p:nvPr/>
        </p:nvPicPr>
        <p:blipFill rotWithShape="1">
          <a:blip r:embed="rId3">
            <a:duotone>
              <a:schemeClr val="accent1">
                <a:shade val="45000"/>
                <a:satMod val="135000"/>
              </a:schemeClr>
              <a:prstClr val="white"/>
            </a:duotone>
          </a:blip>
          <a:srcRect l="55537" t="38209" r="6446" b="30810"/>
          <a:stretch/>
        </p:blipFill>
        <p:spPr bwMode="auto">
          <a:xfrm>
            <a:off x="702021" y="4602581"/>
            <a:ext cx="7802988" cy="1994772"/>
          </a:xfrm>
          <a:prstGeom prst="rect">
            <a:avLst/>
          </a:prstGeom>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05505165-97E8-4AA3-89F1-47BB5B4852DA}"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1857320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Further developments of Multimodal Transport</a:t>
            </a:r>
            <a:endParaRPr lang="en-US" b="1" dirty="0">
              <a:solidFill>
                <a:schemeClr val="accent1"/>
              </a:solidFill>
            </a:endParaRPr>
          </a:p>
        </p:txBody>
      </p:sp>
      <p:sp>
        <p:nvSpPr>
          <p:cNvPr id="3" name="Content Placeholder 2"/>
          <p:cNvSpPr>
            <a:spLocks noGrp="1"/>
          </p:cNvSpPr>
          <p:nvPr>
            <p:ph idx="1"/>
          </p:nvPr>
        </p:nvSpPr>
        <p:spPr>
          <a:xfrm>
            <a:off x="467544" y="1772816"/>
            <a:ext cx="8229600" cy="4824536"/>
          </a:xfrm>
        </p:spPr>
        <p:txBody>
          <a:bodyPr>
            <a:normAutofit fontScale="92500" lnSpcReduction="10000"/>
          </a:bodyPr>
          <a:lstStyle/>
          <a:p>
            <a:pPr marL="0" indent="0">
              <a:buNone/>
            </a:pPr>
            <a:endParaRPr lang="en-US" sz="400" b="1" dirty="0" smtClean="0">
              <a:solidFill>
                <a:schemeClr val="accent1"/>
              </a:solidFill>
            </a:endParaRPr>
          </a:p>
          <a:p>
            <a:pPr marL="0" indent="0">
              <a:buNone/>
            </a:pPr>
            <a:r>
              <a:rPr lang="en-US" b="1" dirty="0" smtClean="0">
                <a:solidFill>
                  <a:schemeClr val="accent1"/>
                </a:solidFill>
              </a:rPr>
              <a:t>Intermodality</a:t>
            </a:r>
          </a:p>
          <a:p>
            <a:pPr marL="0" indent="0">
              <a:buNone/>
            </a:pPr>
            <a:endParaRPr lang="en-US" sz="400" dirty="0" smtClean="0">
              <a:solidFill>
                <a:schemeClr val="accent1"/>
              </a:solidFill>
            </a:endParaRPr>
          </a:p>
          <a:p>
            <a:pPr lvl="1"/>
            <a:r>
              <a:rPr lang="en-US" sz="2200" dirty="0" smtClean="0">
                <a:solidFill>
                  <a:schemeClr val="accent1"/>
                </a:solidFill>
              </a:rPr>
              <a:t>  transport with at least two transport means/modes</a:t>
            </a:r>
          </a:p>
          <a:p>
            <a:pPr marL="274320" lvl="2" indent="0">
              <a:buNone/>
            </a:pPr>
            <a:endParaRPr lang="en-US" sz="400" dirty="0" smtClean="0">
              <a:solidFill>
                <a:schemeClr val="accent1"/>
              </a:solidFill>
            </a:endParaRPr>
          </a:p>
          <a:p>
            <a:pPr marL="617220" lvl="2" indent="-342900"/>
            <a:r>
              <a:rPr lang="en-US" sz="2200" u="sng" dirty="0" smtClean="0">
                <a:solidFill>
                  <a:schemeClr val="accent1"/>
                </a:solidFill>
              </a:rPr>
              <a:t>only loading units</a:t>
            </a:r>
            <a:r>
              <a:rPr lang="en-US" sz="2200" dirty="0" smtClean="0">
                <a:solidFill>
                  <a:schemeClr val="accent1"/>
                </a:solidFill>
              </a:rPr>
              <a:t> </a:t>
            </a:r>
            <a:r>
              <a:rPr lang="en-US" sz="2200" b="1" dirty="0" smtClean="0">
                <a:solidFill>
                  <a:schemeClr val="accent1"/>
                </a:solidFill>
              </a:rPr>
              <a:t>not</a:t>
            </a:r>
            <a:r>
              <a:rPr lang="en-US" sz="2200" dirty="0" smtClean="0">
                <a:solidFill>
                  <a:schemeClr val="accent1"/>
                </a:solidFill>
              </a:rPr>
              <a:t> the cargo itself are transshipped</a:t>
            </a:r>
          </a:p>
          <a:p>
            <a:pPr marL="617220" lvl="2" indent="-342900"/>
            <a:r>
              <a:rPr lang="en-US" sz="2200" dirty="0" smtClean="0">
                <a:solidFill>
                  <a:schemeClr val="accent1"/>
                </a:solidFill>
              </a:rPr>
              <a:t>e.g. container transport</a:t>
            </a:r>
          </a:p>
          <a:p>
            <a:pPr marL="617220" lvl="2" indent="-342900"/>
            <a:endParaRPr lang="en-US" sz="900" dirty="0" smtClean="0">
              <a:solidFill>
                <a:schemeClr val="accent1"/>
              </a:solidFill>
            </a:endParaRPr>
          </a:p>
          <a:p>
            <a:pPr marL="0" indent="0">
              <a:buNone/>
            </a:pPr>
            <a:r>
              <a:rPr lang="en-US" b="1" dirty="0" smtClean="0">
                <a:solidFill>
                  <a:schemeClr val="accent1"/>
                </a:solidFill>
              </a:rPr>
              <a:t>Comodality</a:t>
            </a:r>
            <a:endParaRPr lang="en-US" sz="400" dirty="0" smtClean="0">
              <a:solidFill>
                <a:schemeClr val="accent1"/>
              </a:solidFill>
            </a:endParaRPr>
          </a:p>
          <a:p>
            <a:pPr lvl="1"/>
            <a:r>
              <a:rPr lang="en-US" sz="2200" dirty="0" smtClean="0">
                <a:solidFill>
                  <a:schemeClr val="accent1"/>
                </a:solidFill>
              </a:rPr>
              <a:t>efficient use of one or different transport modes</a:t>
            </a:r>
          </a:p>
          <a:p>
            <a:pPr lvl="1"/>
            <a:r>
              <a:rPr lang="en-US" sz="2200" dirty="0" smtClean="0">
                <a:solidFill>
                  <a:schemeClr val="accent1"/>
                </a:solidFill>
              </a:rPr>
              <a:t>encourages use of alternative transport modes </a:t>
            </a:r>
          </a:p>
          <a:p>
            <a:pPr lvl="1"/>
            <a:endParaRPr lang="en-US" sz="900" dirty="0" smtClean="0">
              <a:solidFill>
                <a:schemeClr val="accent1"/>
              </a:solidFill>
            </a:endParaRPr>
          </a:p>
          <a:p>
            <a:pPr marL="0" indent="0">
              <a:buNone/>
            </a:pPr>
            <a:r>
              <a:rPr lang="en-US" b="1" dirty="0" smtClean="0">
                <a:solidFill>
                  <a:schemeClr val="accent1"/>
                </a:solidFill>
              </a:rPr>
              <a:t>Synchromodality</a:t>
            </a:r>
          </a:p>
          <a:p>
            <a:pPr lvl="1"/>
            <a:r>
              <a:rPr lang="en-US" sz="2200" dirty="0" smtClean="0">
                <a:solidFill>
                  <a:schemeClr val="accent1"/>
                </a:solidFill>
              </a:rPr>
              <a:t>combination of inter- and comodality</a:t>
            </a:r>
          </a:p>
          <a:p>
            <a:pPr lvl="1"/>
            <a:r>
              <a:rPr lang="en-US" sz="2200" dirty="0" smtClean="0">
                <a:solidFill>
                  <a:schemeClr val="accent1"/>
                </a:solidFill>
              </a:rPr>
              <a:t>efficient and cooperative use of one or different transport modes</a:t>
            </a:r>
          </a:p>
          <a:p>
            <a:pPr lvl="1"/>
            <a:r>
              <a:rPr lang="en-US" sz="2200" dirty="0" smtClean="0">
                <a:solidFill>
                  <a:schemeClr val="accent1"/>
                </a:solidFill>
              </a:rPr>
              <a:t>avoid unimodal transport</a:t>
            </a:r>
          </a:p>
          <a:p>
            <a:pPr lvl="1"/>
            <a:r>
              <a:rPr lang="en-US" sz="2200" dirty="0" smtClean="0">
                <a:solidFill>
                  <a:schemeClr val="accent1"/>
                </a:solidFill>
              </a:rPr>
              <a:t>real-time switching between transport modes</a:t>
            </a:r>
          </a:p>
          <a:p>
            <a:pPr lvl="1"/>
            <a:endParaRPr lang="en-US" sz="400" dirty="0" smtClean="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grpSp>
        <p:nvGrpSpPr>
          <p:cNvPr id="4" name="Group 3"/>
          <p:cNvGrpSpPr/>
          <p:nvPr/>
        </p:nvGrpSpPr>
        <p:grpSpPr>
          <a:xfrm>
            <a:off x="6702882" y="3212976"/>
            <a:ext cx="2333375" cy="1699617"/>
            <a:chOff x="6804247" y="1755452"/>
            <a:chExt cx="2333375" cy="1699617"/>
          </a:xfrm>
        </p:grpSpPr>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7070825" y="1772817"/>
              <a:ext cx="2066797" cy="1682252"/>
            </a:xfrm>
            <a:prstGeom prst="rect">
              <a:avLst/>
            </a:prstGeom>
            <a:ln>
              <a:noFill/>
            </a:ln>
            <a:extLst>
              <a:ext uri="{53640926-AAD7-44D8-BBD7-CCE9431645EC}">
                <a14:shadowObscured xmlns:a14="http://schemas.microsoft.com/office/drawing/2010/main"/>
              </a:ext>
            </a:extLst>
          </p:spPr>
        </p:pic>
        <p:sp>
          <p:nvSpPr>
            <p:cNvPr id="7" name="Textfeld 7"/>
            <p:cNvSpPr txBox="1"/>
            <p:nvPr/>
          </p:nvSpPr>
          <p:spPr>
            <a:xfrm>
              <a:off x="6804247" y="1755452"/>
              <a:ext cx="2130647" cy="230832"/>
            </a:xfrm>
            <a:prstGeom prst="rect">
              <a:avLst/>
            </a:prstGeom>
            <a:noFill/>
          </p:spPr>
          <p:txBody>
            <a:bodyPr wrap="square" rtlCol="0">
              <a:spAutoFit/>
            </a:bodyPr>
            <a:lstStyle/>
            <a:p>
              <a:pPr algn="r"/>
              <a:r>
                <a:rPr lang="de-AT" sz="900" dirty="0" smtClean="0">
                  <a:solidFill>
                    <a:schemeClr val="bg1"/>
                  </a:solidFill>
                </a:rPr>
                <a:t> source: Danubia Speicherei GesmbH</a:t>
              </a:r>
              <a:endParaRPr lang="de-DE" sz="900" dirty="0">
                <a:solidFill>
                  <a:schemeClr val="bg1"/>
                </a:solidFill>
              </a:endParaRPr>
            </a:p>
          </p:txBody>
        </p:sp>
      </p:grpSp>
      <p:sp>
        <p:nvSpPr>
          <p:cNvPr id="8" name="Date Placeholder 7"/>
          <p:cNvSpPr>
            <a:spLocks noGrp="1"/>
          </p:cNvSpPr>
          <p:nvPr>
            <p:ph type="dt" sz="half" idx="10"/>
          </p:nvPr>
        </p:nvSpPr>
        <p:spPr/>
        <p:txBody>
          <a:bodyPr/>
          <a:lstStyle/>
          <a:p>
            <a:fld id="{F0BEC3E3-CCE8-48E9-B321-6D6BCEBC170B}"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3279566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Promotion of </a:t>
            </a:r>
            <a:br>
              <a:rPr lang="de-AT" b="1" dirty="0" smtClean="0">
                <a:solidFill>
                  <a:schemeClr val="accent1"/>
                </a:solidFill>
              </a:rPr>
            </a:br>
            <a:r>
              <a:rPr lang="en-US" b="1" dirty="0" smtClean="0">
                <a:solidFill>
                  <a:schemeClr val="accent1"/>
                </a:solidFill>
              </a:rPr>
              <a:t>Combined</a:t>
            </a:r>
            <a:r>
              <a:rPr lang="de-AT" b="1" dirty="0" smtClean="0">
                <a:solidFill>
                  <a:schemeClr val="accent1"/>
                </a:solidFill>
              </a:rPr>
              <a:t> Transport in Austria</a:t>
            </a:r>
            <a:endParaRPr lang="de-AT" b="1" dirty="0">
              <a:solidFill>
                <a:schemeClr val="accent1"/>
              </a:solidFill>
            </a:endParaRPr>
          </a:p>
        </p:txBody>
      </p:sp>
      <p:sp>
        <p:nvSpPr>
          <p:cNvPr id="3" name="Content Placeholder 2"/>
          <p:cNvSpPr>
            <a:spLocks noGrp="1"/>
          </p:cNvSpPr>
          <p:nvPr>
            <p:ph idx="1"/>
          </p:nvPr>
        </p:nvSpPr>
        <p:spPr>
          <a:xfrm>
            <a:off x="539552" y="1700809"/>
            <a:ext cx="8229600" cy="4776192"/>
          </a:xfrm>
        </p:spPr>
        <p:txBody>
          <a:bodyPr>
            <a:normAutofit lnSpcReduction="10000"/>
          </a:bodyPr>
          <a:lstStyle/>
          <a:p>
            <a:pPr marL="0" indent="0">
              <a:buNone/>
            </a:pPr>
            <a:endParaRPr lang="en-US" sz="400" dirty="0" smtClean="0">
              <a:solidFill>
                <a:schemeClr val="accent1"/>
              </a:solidFill>
            </a:endParaRPr>
          </a:p>
          <a:p>
            <a:pPr marL="0" indent="0">
              <a:buNone/>
            </a:pPr>
            <a:r>
              <a:rPr lang="en-US" dirty="0" smtClean="0">
                <a:solidFill>
                  <a:schemeClr val="accent1"/>
                </a:solidFill>
              </a:rPr>
              <a:t>large rise of freight traffic volume </a:t>
            </a:r>
            <a:r>
              <a:rPr lang="en-US" dirty="0" smtClean="0">
                <a:solidFill>
                  <a:schemeClr val="accent1"/>
                </a:solidFill>
                <a:sym typeface="Wingdings" panose="05000000000000000000" pitchFamily="2" charset="2"/>
              </a:rPr>
              <a:t></a:t>
            </a:r>
            <a:r>
              <a:rPr lang="en-US" dirty="0" smtClean="0">
                <a:solidFill>
                  <a:schemeClr val="accent1"/>
                </a:solidFill>
              </a:rPr>
              <a:t>funding on </a:t>
            </a:r>
            <a:br>
              <a:rPr lang="en-US" dirty="0" smtClean="0">
                <a:solidFill>
                  <a:schemeClr val="accent1"/>
                </a:solidFill>
              </a:rPr>
            </a:br>
            <a:r>
              <a:rPr lang="en-US" dirty="0" smtClean="0">
                <a:solidFill>
                  <a:schemeClr val="accent1"/>
                </a:solidFill>
              </a:rPr>
              <a:t>national and international scale needed for</a:t>
            </a:r>
            <a:br>
              <a:rPr lang="en-US" dirty="0" smtClean="0">
                <a:solidFill>
                  <a:schemeClr val="accent1"/>
                </a:solidFill>
              </a:rPr>
            </a:br>
            <a:r>
              <a:rPr lang="en-US" dirty="0" smtClean="0">
                <a:solidFill>
                  <a:schemeClr val="accent1"/>
                </a:solidFill>
              </a:rPr>
              <a:t>modal shift</a:t>
            </a:r>
          </a:p>
          <a:p>
            <a:pPr marL="0" indent="0">
              <a:buNone/>
            </a:pPr>
            <a:endParaRPr lang="en-US" sz="1000" dirty="0" smtClean="0">
              <a:solidFill>
                <a:schemeClr val="accent1"/>
              </a:solidFill>
            </a:endParaRPr>
          </a:p>
          <a:p>
            <a:r>
              <a:rPr lang="en-US" dirty="0" smtClean="0">
                <a:solidFill>
                  <a:schemeClr val="accent1"/>
                </a:solidFill>
              </a:rPr>
              <a:t>EU-Directive to liberalize</a:t>
            </a:r>
          </a:p>
          <a:p>
            <a:pPr marL="0" indent="0">
              <a:buNone/>
            </a:pPr>
            <a:r>
              <a:rPr lang="en-US" dirty="0" smtClean="0">
                <a:solidFill>
                  <a:schemeClr val="accent1"/>
                </a:solidFill>
              </a:rPr>
              <a:t>  pre- and end-haulage of combined transport</a:t>
            </a:r>
          </a:p>
          <a:p>
            <a:endParaRPr lang="en-US" sz="1000" dirty="0" smtClean="0">
              <a:solidFill>
                <a:schemeClr val="accent1"/>
              </a:solidFill>
            </a:endParaRPr>
          </a:p>
          <a:p>
            <a:r>
              <a:rPr lang="en-US" dirty="0" smtClean="0">
                <a:solidFill>
                  <a:schemeClr val="accent1"/>
                </a:solidFill>
              </a:rPr>
              <a:t>raise attractiveness of combined transport by:</a:t>
            </a:r>
          </a:p>
          <a:p>
            <a:endParaRPr lang="en-US" sz="1000" dirty="0" smtClean="0">
              <a:solidFill>
                <a:schemeClr val="accent1"/>
              </a:solidFill>
            </a:endParaRPr>
          </a:p>
          <a:p>
            <a:pPr lvl="1">
              <a:buFont typeface="Symbol" panose="05050102010706020507" pitchFamily="18" charset="2"/>
              <a:buChar char="-"/>
            </a:pPr>
            <a:r>
              <a:rPr lang="en-US" dirty="0" smtClean="0">
                <a:solidFill>
                  <a:schemeClr val="accent1"/>
                </a:solidFill>
              </a:rPr>
              <a:t>simplifying cross-border transport</a:t>
            </a:r>
          </a:p>
          <a:p>
            <a:pPr lvl="1">
              <a:buFont typeface="Symbol" panose="05050102010706020507" pitchFamily="18" charset="2"/>
              <a:buChar char="-"/>
            </a:pPr>
            <a:endParaRPr lang="en-US" sz="400" dirty="0" smtClean="0">
              <a:solidFill>
                <a:schemeClr val="accent1"/>
              </a:solidFill>
            </a:endParaRPr>
          </a:p>
          <a:p>
            <a:pPr lvl="1">
              <a:buFont typeface="Symbol" panose="05050102010706020507" pitchFamily="18" charset="2"/>
              <a:buChar char="-"/>
            </a:pPr>
            <a:r>
              <a:rPr lang="en-US" dirty="0" smtClean="0">
                <a:solidFill>
                  <a:schemeClr val="accent1"/>
                </a:solidFill>
              </a:rPr>
              <a:t>benefits concerning road vehicle tax (e.g. exemption from tax) </a:t>
            </a:r>
          </a:p>
          <a:p>
            <a:pPr lvl="1">
              <a:buFont typeface="Symbol" panose="05050102010706020507" pitchFamily="18" charset="2"/>
              <a:buChar char="-"/>
            </a:pPr>
            <a:endParaRPr lang="en-US" sz="400" dirty="0" smtClean="0">
              <a:solidFill>
                <a:schemeClr val="accent1"/>
              </a:solidFill>
            </a:endParaRPr>
          </a:p>
          <a:p>
            <a:pPr lvl="1">
              <a:buFont typeface="Symbol" panose="05050102010706020507" pitchFamily="18" charset="2"/>
              <a:buChar char="-"/>
            </a:pPr>
            <a:r>
              <a:rPr lang="en-US" dirty="0" smtClean="0">
                <a:solidFill>
                  <a:schemeClr val="accent1"/>
                </a:solidFill>
              </a:rPr>
              <a:t>financial subsidies</a:t>
            </a:r>
          </a:p>
          <a:p>
            <a:pPr lvl="1">
              <a:buFont typeface="Symbol" panose="05050102010706020507" pitchFamily="18" charset="2"/>
              <a:buChar char="-"/>
            </a:pPr>
            <a:endParaRPr lang="en-US" sz="400" dirty="0" smtClean="0">
              <a:solidFill>
                <a:schemeClr val="accent1"/>
              </a:solidFill>
            </a:endParaRPr>
          </a:p>
          <a:p>
            <a:pPr lvl="1">
              <a:buFont typeface="Symbol" panose="05050102010706020507" pitchFamily="18" charset="2"/>
              <a:buChar char="-"/>
            </a:pPr>
            <a:r>
              <a:rPr lang="en-US" dirty="0" smtClean="0">
                <a:solidFill>
                  <a:schemeClr val="accent1"/>
                </a:solidFill>
              </a:rPr>
              <a:t>other advantages: exceptions to the bans on night-time driving, weekends and public holiday, etc.…</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6948264" y="1700809"/>
            <a:ext cx="2195736" cy="1533710"/>
          </a:xfrm>
          <a:prstGeom prst="rect">
            <a:avLst/>
          </a:prstGeom>
          <a:ln>
            <a:noFill/>
          </a:ln>
          <a:extLst>
            <a:ext uri="{53640926-AAD7-44D8-BBD7-CCE9431645EC}">
              <a14:shadowObscured xmlns:a14="http://schemas.microsoft.com/office/drawing/2010/main"/>
            </a:ext>
          </a:extLst>
        </p:spPr>
      </p:pic>
      <p:sp>
        <p:nvSpPr>
          <p:cNvPr id="7" name="Textfeld 7"/>
          <p:cNvSpPr txBox="1"/>
          <p:nvPr/>
        </p:nvSpPr>
        <p:spPr>
          <a:xfrm>
            <a:off x="7855910" y="1692391"/>
            <a:ext cx="1288090" cy="261610"/>
          </a:xfrm>
          <a:prstGeom prst="rect">
            <a:avLst/>
          </a:prstGeom>
          <a:noFill/>
        </p:spPr>
        <p:txBody>
          <a:bodyPr wrap="square" rtlCol="0">
            <a:spAutoFit/>
          </a:bodyPr>
          <a:lstStyle/>
          <a:p>
            <a:pPr algn="r"/>
            <a:r>
              <a:rPr lang="de-AT" sz="1100" dirty="0" smtClean="0">
                <a:solidFill>
                  <a:schemeClr val="bg1"/>
                </a:solidFill>
              </a:rPr>
              <a:t> </a:t>
            </a:r>
            <a:r>
              <a:rPr lang="de-AT" sz="1000" dirty="0" smtClean="0">
                <a:solidFill>
                  <a:schemeClr val="bg1"/>
                </a:solidFill>
              </a:rPr>
              <a:t>source: viadonau</a:t>
            </a:r>
            <a:endParaRPr lang="de-DE" sz="1000" dirty="0">
              <a:solidFill>
                <a:schemeClr val="bg1"/>
              </a:solidFill>
            </a:endParaRPr>
          </a:p>
        </p:txBody>
      </p:sp>
      <p:sp>
        <p:nvSpPr>
          <p:cNvPr id="4" name="Date Placeholder 3"/>
          <p:cNvSpPr>
            <a:spLocks noGrp="1"/>
          </p:cNvSpPr>
          <p:nvPr>
            <p:ph type="dt" sz="half" idx="10"/>
          </p:nvPr>
        </p:nvSpPr>
        <p:spPr/>
        <p:txBody>
          <a:bodyPr/>
          <a:lstStyle/>
          <a:p>
            <a:fld id="{554CE1A0-E11C-4A93-B714-0694F905971B}"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374036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Inland navigation in multimodal transport</a:t>
            </a:r>
            <a:endParaRPr lang="en-US" dirty="0">
              <a:solidFill>
                <a:schemeClr val="accent1"/>
              </a:solidFill>
            </a:endParaRPr>
          </a:p>
        </p:txBody>
      </p:sp>
      <p:sp>
        <p:nvSpPr>
          <p:cNvPr id="8" name="Content Placeholder 7"/>
          <p:cNvSpPr>
            <a:spLocks noGrp="1"/>
          </p:cNvSpPr>
          <p:nvPr>
            <p:ph sz="half" idx="1"/>
          </p:nvPr>
        </p:nvSpPr>
        <p:spPr>
          <a:xfrm>
            <a:off x="97780" y="1772255"/>
            <a:ext cx="4038600" cy="4718304"/>
          </a:xfrm>
        </p:spPr>
        <p:txBody>
          <a:bodyPr>
            <a:normAutofit/>
          </a:bodyPr>
          <a:lstStyle/>
          <a:p>
            <a:pPr marL="0" indent="0">
              <a:buNone/>
            </a:pPr>
            <a:r>
              <a:rPr lang="en-US" sz="2600" b="1" dirty="0" smtClean="0">
                <a:solidFill>
                  <a:schemeClr val="accent1"/>
                </a:solidFill>
              </a:rPr>
              <a:t>Strengths</a:t>
            </a:r>
          </a:p>
          <a:p>
            <a:r>
              <a:rPr lang="en-US" sz="2000" dirty="0" smtClean="0">
                <a:solidFill>
                  <a:schemeClr val="accent1"/>
                </a:solidFill>
              </a:rPr>
              <a:t>Low transport costs</a:t>
            </a:r>
          </a:p>
          <a:p>
            <a:r>
              <a:rPr lang="en-US" sz="2000" dirty="0" smtClean="0">
                <a:solidFill>
                  <a:schemeClr val="accent1"/>
                </a:solidFill>
              </a:rPr>
              <a:t>Ability to convey large quantities of goods per unit</a:t>
            </a:r>
          </a:p>
          <a:p>
            <a:r>
              <a:rPr lang="en-US" sz="2000" dirty="0" smtClean="0">
                <a:solidFill>
                  <a:schemeClr val="accent1"/>
                </a:solidFill>
              </a:rPr>
              <a:t>Environmental friendliness</a:t>
            </a:r>
          </a:p>
          <a:p>
            <a:r>
              <a:rPr lang="en-US" sz="2000" dirty="0" smtClean="0">
                <a:solidFill>
                  <a:schemeClr val="accent1"/>
                </a:solidFill>
              </a:rPr>
              <a:t>Safety</a:t>
            </a:r>
          </a:p>
          <a:p>
            <a:r>
              <a:rPr lang="en-US" sz="2000" dirty="0" smtClean="0">
                <a:solidFill>
                  <a:schemeClr val="accent1"/>
                </a:solidFill>
              </a:rPr>
              <a:t>Availability around the clock</a:t>
            </a:r>
          </a:p>
          <a:p>
            <a:r>
              <a:rPr lang="en-US" sz="2000" dirty="0" smtClean="0">
                <a:solidFill>
                  <a:schemeClr val="accent1"/>
                </a:solidFill>
              </a:rPr>
              <a:t>Low infrastructure costs</a:t>
            </a:r>
            <a:endParaRPr lang="en-US" sz="2000" dirty="0">
              <a:solidFill>
                <a:schemeClr val="accent1"/>
              </a:solidFill>
            </a:endParaRPr>
          </a:p>
        </p:txBody>
      </p:sp>
      <p:sp>
        <p:nvSpPr>
          <p:cNvPr id="9" name="Content Placeholder 8"/>
          <p:cNvSpPr>
            <a:spLocks noGrp="1"/>
          </p:cNvSpPr>
          <p:nvPr>
            <p:ph sz="half" idx="2"/>
          </p:nvPr>
        </p:nvSpPr>
        <p:spPr>
          <a:xfrm>
            <a:off x="5105400" y="1767262"/>
            <a:ext cx="4038600" cy="4718304"/>
          </a:xfrm>
        </p:spPr>
        <p:txBody>
          <a:bodyPr>
            <a:normAutofit/>
          </a:bodyPr>
          <a:lstStyle/>
          <a:p>
            <a:pPr marL="0" indent="0">
              <a:buNone/>
            </a:pPr>
            <a:r>
              <a:rPr lang="en-US" sz="2600" b="1" dirty="0">
                <a:solidFill>
                  <a:schemeClr val="accent1"/>
                </a:solidFill>
              </a:rPr>
              <a:t>Current</a:t>
            </a:r>
            <a:r>
              <a:rPr lang="de-DE" sz="2600" b="1" dirty="0">
                <a:solidFill>
                  <a:schemeClr val="accent1"/>
                </a:solidFill>
              </a:rPr>
              <a:t> </a:t>
            </a:r>
            <a:r>
              <a:rPr lang="en-US" sz="2600" b="1" dirty="0" smtClean="0">
                <a:solidFill>
                  <a:schemeClr val="accent1"/>
                </a:solidFill>
              </a:rPr>
              <a:t>markets:</a:t>
            </a:r>
            <a:endParaRPr lang="en-US" sz="2600" b="1" dirty="0">
              <a:solidFill>
                <a:schemeClr val="accent1"/>
              </a:solidFill>
            </a:endParaRPr>
          </a:p>
          <a:p>
            <a:r>
              <a:rPr lang="en-US" sz="2200" b="1" dirty="0">
                <a:solidFill>
                  <a:schemeClr val="accent1"/>
                </a:solidFill>
              </a:rPr>
              <a:t>Dry cargo </a:t>
            </a:r>
            <a:r>
              <a:rPr lang="en-US" sz="2000" b="1" dirty="0" smtClean="0">
                <a:solidFill>
                  <a:schemeClr val="accent1"/>
                </a:solidFill>
              </a:rPr>
              <a:t>(</a:t>
            </a:r>
            <a:r>
              <a:rPr lang="en-US" sz="2000" dirty="0" smtClean="0">
                <a:solidFill>
                  <a:schemeClr val="accent1"/>
                </a:solidFill>
              </a:rPr>
              <a:t>ore</a:t>
            </a:r>
            <a:r>
              <a:rPr lang="en-US" sz="2000" dirty="0">
                <a:solidFill>
                  <a:schemeClr val="accent1"/>
                </a:solidFill>
              </a:rPr>
              <a:t>, raw material </a:t>
            </a:r>
            <a:r>
              <a:rPr lang="en-US" sz="2000" dirty="0" smtClean="0">
                <a:solidFill>
                  <a:schemeClr val="accent1"/>
                </a:solidFill>
              </a:rPr>
              <a:t>oil, agricultural </a:t>
            </a:r>
            <a:r>
              <a:rPr lang="en-US" sz="2000" dirty="0">
                <a:solidFill>
                  <a:schemeClr val="accent1"/>
                </a:solidFill>
              </a:rPr>
              <a:t>and forestry </a:t>
            </a:r>
            <a:r>
              <a:rPr lang="en-US" sz="2000" dirty="0" smtClean="0">
                <a:solidFill>
                  <a:schemeClr val="accent1"/>
                </a:solidFill>
              </a:rPr>
              <a:t>products)</a:t>
            </a:r>
            <a:endParaRPr lang="en-US" sz="2000" dirty="0">
              <a:solidFill>
                <a:schemeClr val="accent1"/>
              </a:solidFill>
            </a:endParaRPr>
          </a:p>
          <a:p>
            <a:r>
              <a:rPr lang="en-US" sz="2200" b="1" dirty="0">
                <a:solidFill>
                  <a:schemeClr val="accent1"/>
                </a:solidFill>
              </a:rPr>
              <a:t>Bulk </a:t>
            </a:r>
            <a:r>
              <a:rPr lang="en-US" sz="2200" b="1" dirty="0" smtClean="0">
                <a:solidFill>
                  <a:schemeClr val="accent1"/>
                </a:solidFill>
              </a:rPr>
              <a:t>cargo </a:t>
            </a:r>
            <a:r>
              <a:rPr lang="en-US" sz="2000" b="1" dirty="0" smtClean="0">
                <a:solidFill>
                  <a:schemeClr val="accent1"/>
                </a:solidFill>
              </a:rPr>
              <a:t>(</a:t>
            </a:r>
            <a:r>
              <a:rPr lang="en-US" sz="2000" dirty="0" smtClean="0">
                <a:solidFill>
                  <a:schemeClr val="accent1"/>
                </a:solidFill>
              </a:rPr>
              <a:t>Petroleum products)</a:t>
            </a:r>
            <a:endParaRPr lang="en-US" sz="2000" dirty="0">
              <a:solidFill>
                <a:schemeClr val="accent1"/>
              </a:solidFill>
            </a:endParaRPr>
          </a:p>
          <a:p>
            <a:r>
              <a:rPr lang="en-US" sz="2200" b="1" dirty="0">
                <a:solidFill>
                  <a:schemeClr val="accent1"/>
                </a:solidFill>
              </a:rPr>
              <a:t>Other </a:t>
            </a:r>
            <a:r>
              <a:rPr lang="en-US" sz="2200" b="1" dirty="0" smtClean="0">
                <a:solidFill>
                  <a:schemeClr val="accent1"/>
                </a:solidFill>
              </a:rPr>
              <a:t>cargo </a:t>
            </a:r>
            <a:r>
              <a:rPr lang="en-US" sz="2000" dirty="0">
                <a:solidFill>
                  <a:schemeClr val="accent1"/>
                </a:solidFill>
              </a:rPr>
              <a:t>(</a:t>
            </a:r>
            <a:r>
              <a:rPr lang="en-US" sz="2000" dirty="0" smtClean="0">
                <a:solidFill>
                  <a:schemeClr val="accent1"/>
                </a:solidFill>
              </a:rPr>
              <a:t>Construction material, used </a:t>
            </a:r>
            <a:r>
              <a:rPr lang="en-US" sz="2000" dirty="0">
                <a:solidFill>
                  <a:schemeClr val="accent1"/>
                </a:solidFill>
              </a:rPr>
              <a:t>materials and </a:t>
            </a:r>
            <a:r>
              <a:rPr lang="en-US" sz="2000" dirty="0" smtClean="0">
                <a:solidFill>
                  <a:schemeClr val="accent1"/>
                </a:solidFill>
              </a:rPr>
              <a:t>waste, new cars, biogenic </a:t>
            </a:r>
            <a:r>
              <a:rPr lang="en-US" sz="2000" dirty="0">
                <a:solidFill>
                  <a:schemeClr val="accent1"/>
                </a:solidFill>
              </a:rPr>
              <a:t>row </a:t>
            </a:r>
            <a:r>
              <a:rPr lang="en-US" sz="2000" dirty="0" smtClean="0">
                <a:solidFill>
                  <a:schemeClr val="accent1"/>
                </a:solidFill>
              </a:rPr>
              <a:t>materials, heavy/oversized goods)</a:t>
            </a:r>
            <a:endParaRPr lang="en-US" sz="2000" dirty="0">
              <a:solidFill>
                <a:schemeClr val="accent1"/>
              </a:solidFill>
            </a:endParaRPr>
          </a:p>
        </p:txBody>
      </p:sp>
      <p:sp>
        <p:nvSpPr>
          <p:cNvPr id="4" name="Date Placeholder 3"/>
          <p:cNvSpPr>
            <a:spLocks noGrp="1"/>
          </p:cNvSpPr>
          <p:nvPr>
            <p:ph type="dt" sz="half" idx="10"/>
          </p:nvPr>
        </p:nvSpPr>
        <p:spPr/>
        <p:txBody>
          <a:bodyPr/>
          <a:lstStyle/>
          <a:p>
            <a:fld id="{45082409-2F08-4E15-B625-8B29AB1BD202}"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grpSp>
        <p:nvGrpSpPr>
          <p:cNvPr id="11" name="Group 10"/>
          <p:cNvGrpSpPr/>
          <p:nvPr/>
        </p:nvGrpSpPr>
        <p:grpSpPr>
          <a:xfrm>
            <a:off x="6732240" y="5714979"/>
            <a:ext cx="1732300" cy="978201"/>
            <a:chOff x="5508103" y="1988840"/>
            <a:chExt cx="2152029" cy="1296144"/>
          </a:xfrm>
        </p:grpSpPr>
        <p:pic>
          <p:nvPicPr>
            <p:cNvPr id="12" name="Picture 11"/>
            <p:cNvPicPr/>
            <p:nvPr/>
          </p:nvPicPr>
          <p:blipFill rotWithShape="1">
            <a:blip r:embed="rId3" cstate="screen">
              <a:extLst>
                <a:ext uri="{28A0092B-C50C-407E-A947-70E740481C1C}">
                  <a14:useLocalDpi xmlns:a14="http://schemas.microsoft.com/office/drawing/2010/main"/>
                </a:ext>
              </a:extLst>
            </a:blip>
            <a:srcRect/>
            <a:stretch/>
          </p:blipFill>
          <p:spPr bwMode="auto">
            <a:xfrm>
              <a:off x="5508103" y="1988840"/>
              <a:ext cx="2152027" cy="1296144"/>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5542260" y="3023374"/>
              <a:ext cx="2117872" cy="261610"/>
            </a:xfrm>
            <a:prstGeom prst="rect">
              <a:avLst/>
            </a:prstGeom>
            <a:noFill/>
          </p:spPr>
          <p:txBody>
            <a:bodyPr wrap="square" rtlCol="0">
              <a:spAutoFit/>
            </a:bodyPr>
            <a:lstStyle/>
            <a:p>
              <a:r>
                <a:rPr lang="de-DE" sz="1050" dirty="0" smtClean="0">
                  <a:solidFill>
                    <a:schemeClr val="bg1"/>
                  </a:solidFill>
                </a:rPr>
                <a:t>Source: via  donau</a:t>
              </a:r>
              <a:endParaRPr lang="en-US" sz="1050" dirty="0">
                <a:solidFill>
                  <a:schemeClr val="bg1"/>
                </a:solidFill>
              </a:endParaRPr>
            </a:p>
          </p:txBody>
        </p:sp>
      </p:grpSp>
      <p:grpSp>
        <p:nvGrpSpPr>
          <p:cNvPr id="14" name="Group 13"/>
          <p:cNvGrpSpPr/>
          <p:nvPr/>
        </p:nvGrpSpPr>
        <p:grpSpPr>
          <a:xfrm>
            <a:off x="54372" y="5029117"/>
            <a:ext cx="2161280" cy="1315163"/>
            <a:chOff x="4522562" y="3437880"/>
            <a:chExt cx="2161280" cy="1315163"/>
          </a:xfrm>
        </p:grpSpPr>
        <p:pic>
          <p:nvPicPr>
            <p:cNvPr id="15" name="Picture 14"/>
            <p:cNvPicPr/>
            <p:nvPr/>
          </p:nvPicPr>
          <p:blipFill rotWithShape="1">
            <a:blip r:embed="rId4" cstate="screen">
              <a:extLst>
                <a:ext uri="{28A0092B-C50C-407E-A947-70E740481C1C}">
                  <a14:useLocalDpi xmlns:a14="http://schemas.microsoft.com/office/drawing/2010/main"/>
                </a:ext>
              </a:extLst>
            </a:blip>
            <a:srcRect/>
            <a:stretch/>
          </p:blipFill>
          <p:spPr bwMode="auto">
            <a:xfrm>
              <a:off x="4522562" y="3437880"/>
              <a:ext cx="1921646" cy="1315163"/>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565970" y="4374108"/>
              <a:ext cx="2117872" cy="261610"/>
            </a:xfrm>
            <a:prstGeom prst="rect">
              <a:avLst/>
            </a:prstGeom>
            <a:noFill/>
          </p:spPr>
          <p:txBody>
            <a:bodyPr wrap="square" rtlCol="0">
              <a:spAutoFit/>
            </a:bodyPr>
            <a:lstStyle/>
            <a:p>
              <a:r>
                <a:rPr lang="de-DE" sz="1050" dirty="0" smtClean="0">
                  <a:solidFill>
                    <a:schemeClr val="bg1"/>
                  </a:solidFill>
                </a:rPr>
                <a:t>Source: via  donau</a:t>
              </a:r>
              <a:endParaRPr lang="en-US" sz="1050" dirty="0">
                <a:solidFill>
                  <a:schemeClr val="bg1"/>
                </a:solidFill>
              </a:endParaRPr>
            </a:p>
          </p:txBody>
        </p:sp>
      </p:grpSp>
      <p:grpSp>
        <p:nvGrpSpPr>
          <p:cNvPr id="17" name="Group 16"/>
          <p:cNvGrpSpPr/>
          <p:nvPr/>
        </p:nvGrpSpPr>
        <p:grpSpPr>
          <a:xfrm>
            <a:off x="7453369" y="4690440"/>
            <a:ext cx="1701344" cy="1037900"/>
            <a:chOff x="5660332" y="4941168"/>
            <a:chExt cx="2144884" cy="1381874"/>
          </a:xfrm>
        </p:grpSpPr>
        <p:pic>
          <p:nvPicPr>
            <p:cNvPr id="18" name="Picture 17"/>
            <p:cNvPicPr/>
            <p:nvPr/>
          </p:nvPicPr>
          <p:blipFill rotWithShape="1">
            <a:blip r:embed="rId5" cstate="screen">
              <a:extLst>
                <a:ext uri="{28A0092B-C50C-407E-A947-70E740481C1C}">
                  <a14:useLocalDpi xmlns:a14="http://schemas.microsoft.com/office/drawing/2010/main"/>
                </a:ext>
              </a:extLst>
            </a:blip>
            <a:srcRect/>
            <a:stretch/>
          </p:blipFill>
          <p:spPr bwMode="auto">
            <a:xfrm>
              <a:off x="5660332" y="4941168"/>
              <a:ext cx="1999798" cy="1381874"/>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5687344" y="6047247"/>
              <a:ext cx="2117872" cy="261610"/>
            </a:xfrm>
            <a:prstGeom prst="rect">
              <a:avLst/>
            </a:prstGeom>
            <a:noFill/>
          </p:spPr>
          <p:txBody>
            <a:bodyPr wrap="square" rtlCol="0">
              <a:spAutoFit/>
            </a:bodyPr>
            <a:lstStyle/>
            <a:p>
              <a:r>
                <a:rPr lang="de-DE" sz="1050" dirty="0" smtClean="0">
                  <a:solidFill>
                    <a:schemeClr val="bg1"/>
                  </a:solidFill>
                </a:rPr>
                <a:t>Source: via  donau</a:t>
              </a:r>
              <a:endParaRPr lang="en-US" sz="1050" dirty="0">
                <a:solidFill>
                  <a:schemeClr val="bg1"/>
                </a:solidFill>
              </a:endParaRPr>
            </a:p>
          </p:txBody>
        </p:sp>
      </p:grpSp>
      <p:sp>
        <p:nvSpPr>
          <p:cNvPr id="20" name="Right Arrow 19"/>
          <p:cNvSpPr/>
          <p:nvPr/>
        </p:nvSpPr>
        <p:spPr>
          <a:xfrm>
            <a:off x="2430066" y="2309664"/>
            <a:ext cx="4084540" cy="2380775"/>
          </a:xfrm>
          <a:prstGeom prst="rightArrow">
            <a:avLst/>
          </a:prstGeom>
          <a:solidFill>
            <a:schemeClr val="accent1">
              <a:alpha val="11000"/>
            </a:schemeClr>
          </a:solidFill>
          <a:ln>
            <a:solidFill>
              <a:schemeClr val="accent1">
                <a:shade val="50000"/>
                <a:alpha val="1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p:cNvSpPr txBox="1"/>
          <p:nvPr/>
        </p:nvSpPr>
        <p:spPr>
          <a:xfrm>
            <a:off x="2339752" y="5403004"/>
            <a:ext cx="4265169" cy="923330"/>
          </a:xfrm>
          <a:prstGeom prst="rect">
            <a:avLst/>
          </a:prstGeom>
          <a:noFill/>
          <a:ln>
            <a:solidFill>
              <a:schemeClr val="accent1"/>
            </a:solidFill>
          </a:ln>
        </p:spPr>
        <p:txBody>
          <a:bodyPr wrap="square" rtlCol="0" anchor="ctr">
            <a:spAutoFit/>
          </a:bodyPr>
          <a:lstStyle/>
          <a:p>
            <a:pPr lvl="1"/>
            <a:r>
              <a:rPr lang="en-US" dirty="0" smtClean="0">
                <a:solidFill>
                  <a:schemeClr val="accent1"/>
                </a:solidFill>
              </a:rPr>
              <a:t>Currently, transport distances greater than 300 km are especially attractive for inland navigation. </a:t>
            </a:r>
            <a:endParaRPr lang="en-US" sz="3200" dirty="0">
              <a:solidFill>
                <a:schemeClr val="accent1"/>
              </a:solidFill>
            </a:endParaRP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7159" y="5638170"/>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06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accent1"/>
                </a:solidFill>
              </a:rPr>
              <a:t>Agenda</a:t>
            </a:r>
            <a:br>
              <a:rPr lang="en-US" b="1" dirty="0" smtClean="0">
                <a:solidFill>
                  <a:schemeClr val="accent1"/>
                </a:solidFill>
              </a:rPr>
            </a:br>
            <a:r>
              <a:rPr lang="en-US" sz="2000" b="0" dirty="0">
                <a:solidFill>
                  <a:schemeClr val="accent1"/>
                </a:solidFill>
              </a:rPr>
              <a:t>Importance of innovative transport concepts </a:t>
            </a:r>
            <a:r>
              <a:rPr lang="en-US" sz="2000" b="0" dirty="0" smtClean="0">
                <a:solidFill>
                  <a:schemeClr val="accent1"/>
                </a:solidFill>
              </a:rPr>
              <a:t/>
            </a:r>
            <a:br>
              <a:rPr lang="en-US" sz="2000" b="0" dirty="0" smtClean="0">
                <a:solidFill>
                  <a:schemeClr val="accent1"/>
                </a:solidFill>
              </a:rPr>
            </a:br>
            <a:r>
              <a:rPr lang="en-US" sz="2000" b="0" dirty="0" smtClean="0">
                <a:solidFill>
                  <a:schemeClr val="accent1"/>
                </a:solidFill>
              </a:rPr>
              <a:t>for </a:t>
            </a:r>
            <a:r>
              <a:rPr lang="en-US" sz="2000" b="0" dirty="0">
                <a:solidFill>
                  <a:schemeClr val="accent1"/>
                </a:solidFill>
              </a:rPr>
              <a:t>inland navigation</a:t>
            </a:r>
            <a:endParaRPr lang="en-US" dirty="0">
              <a:solidFill>
                <a:schemeClr val="accent1"/>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2682094395"/>
              </p:ext>
            </p:extLst>
          </p:nvPr>
        </p:nvGraphicFramePr>
        <p:xfrm>
          <a:off x="1907704" y="1988840"/>
          <a:ext cx="53285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AF3812A3-4655-41B8-A983-5E3511F35414}" type="datetime6">
              <a:rPr lang="en-GB" smtClean="0">
                <a:solidFill>
                  <a:prstClr val="white"/>
                </a:solidFill>
              </a:rPr>
              <a:t>March 16</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spTree>
    <p:extLst>
      <p:ext uri="{BB962C8B-B14F-4D97-AF65-F5344CB8AC3E}">
        <p14:creationId xmlns:p14="http://schemas.microsoft.com/office/powerpoint/2010/main" val="359893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Concept of synchromodality</a:t>
            </a:r>
            <a:endParaRPr lang="en-US" dirty="0">
              <a:solidFill>
                <a:schemeClr val="accent1"/>
              </a:solidFill>
            </a:endParaRPr>
          </a:p>
        </p:txBody>
      </p:sp>
      <p:sp>
        <p:nvSpPr>
          <p:cNvPr id="4" name="Date Placeholder 3"/>
          <p:cNvSpPr>
            <a:spLocks noGrp="1"/>
          </p:cNvSpPr>
          <p:nvPr>
            <p:ph type="dt" sz="half" idx="10"/>
          </p:nvPr>
        </p:nvSpPr>
        <p:spPr/>
        <p:txBody>
          <a:bodyPr/>
          <a:lstStyle/>
          <a:p>
            <a:fld id="{E833D56F-B4A1-4BAE-A7B7-B8B150264EA6}"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pic>
        <p:nvPicPr>
          <p:cNvPr id="1026" name="Picture 2"/>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429" t="41702" r="45533" b="22108"/>
          <a:stretch/>
        </p:blipFill>
        <p:spPr bwMode="auto">
          <a:xfrm>
            <a:off x="107504" y="2420888"/>
            <a:ext cx="6417651" cy="384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80112" y="1700808"/>
            <a:ext cx="3168352" cy="1938992"/>
          </a:xfrm>
          <a:prstGeom prst="rect">
            <a:avLst/>
          </a:prstGeom>
          <a:noFill/>
        </p:spPr>
        <p:txBody>
          <a:bodyPr wrap="square" rtlCol="0">
            <a:spAutoFit/>
          </a:bodyPr>
          <a:lstStyle/>
          <a:p>
            <a:r>
              <a:rPr lang="en-US" sz="2000" b="1" dirty="0" smtClean="0">
                <a:solidFill>
                  <a:schemeClr val="accent1"/>
                </a:solidFill>
              </a:rPr>
              <a:t>Synchromodality</a:t>
            </a:r>
            <a:r>
              <a:rPr lang="en-US" sz="2000" dirty="0" smtClean="0">
                <a:solidFill>
                  <a:schemeClr val="accent1"/>
                </a:solidFill>
              </a:rPr>
              <a:t> = freight transport with optimized, cooperative use of different transport modes enabled through real-time transport decisions.</a:t>
            </a:r>
            <a:endParaRPr lang="en-US" sz="1200" dirty="0">
              <a:solidFill>
                <a:schemeClr val="accent1"/>
              </a:solidFill>
            </a:endParaRPr>
          </a:p>
        </p:txBody>
      </p:sp>
    </p:spTree>
    <p:extLst>
      <p:ext uri="{BB962C8B-B14F-4D97-AF65-F5344CB8AC3E}">
        <p14:creationId xmlns:p14="http://schemas.microsoft.com/office/powerpoint/2010/main" val="4001363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accent1"/>
                </a:solidFill>
              </a:rPr>
              <a:t>Drivers  &amp; </a:t>
            </a:r>
            <a:r>
              <a:rPr lang="en-US" dirty="0" smtClean="0">
                <a:solidFill>
                  <a:schemeClr val="accent1"/>
                </a:solidFill>
              </a:rPr>
              <a:t>barriers</a:t>
            </a:r>
            <a:endParaRPr lang="en-US" dirty="0">
              <a:solidFill>
                <a:schemeClr val="accent1"/>
              </a:solidFill>
            </a:endParaRPr>
          </a:p>
        </p:txBody>
      </p:sp>
      <p:sp>
        <p:nvSpPr>
          <p:cNvPr id="4" name="Date Placeholder 3"/>
          <p:cNvSpPr>
            <a:spLocks noGrp="1"/>
          </p:cNvSpPr>
          <p:nvPr>
            <p:ph type="dt" sz="half" idx="10"/>
          </p:nvPr>
        </p:nvSpPr>
        <p:spPr/>
        <p:txBody>
          <a:bodyPr/>
          <a:lstStyle/>
          <a:p>
            <a:fld id="{8DF02F2D-5FEA-450D-8493-CB5FFBB0CAD2}"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graphicFrame>
        <p:nvGraphicFramePr>
          <p:cNvPr id="7" name="Diagram 6"/>
          <p:cNvGraphicFramePr/>
          <p:nvPr>
            <p:extLst>
              <p:ext uri="{D42A27DB-BD31-4B8C-83A1-F6EECF244321}">
                <p14:modId xmlns:p14="http://schemas.microsoft.com/office/powerpoint/2010/main" val="4049324624"/>
              </p:ext>
            </p:extLst>
          </p:nvPr>
        </p:nvGraphicFramePr>
        <p:xfrm>
          <a:off x="1547664" y="1844824"/>
          <a:ext cx="842493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139952" y="2420888"/>
            <a:ext cx="1800200" cy="523220"/>
          </a:xfrm>
          <a:prstGeom prst="rect">
            <a:avLst/>
          </a:prstGeom>
          <a:noFill/>
        </p:spPr>
        <p:txBody>
          <a:bodyPr wrap="square" rtlCol="0">
            <a:spAutoFit/>
          </a:bodyPr>
          <a:lstStyle/>
          <a:p>
            <a:r>
              <a:rPr lang="de-DE" sz="2800" b="1" dirty="0">
                <a:solidFill>
                  <a:schemeClr val="accent1"/>
                </a:solidFill>
              </a:rPr>
              <a:t>Drivers</a:t>
            </a:r>
            <a:endParaRPr lang="en-US" b="1" dirty="0">
              <a:solidFill>
                <a:schemeClr val="accent1"/>
              </a:solidFill>
            </a:endParaRPr>
          </a:p>
        </p:txBody>
      </p:sp>
      <p:sp>
        <p:nvSpPr>
          <p:cNvPr id="10" name="TextBox 9"/>
          <p:cNvSpPr txBox="1"/>
          <p:nvPr/>
        </p:nvSpPr>
        <p:spPr>
          <a:xfrm>
            <a:off x="5040052" y="4981912"/>
            <a:ext cx="1800200" cy="523220"/>
          </a:xfrm>
          <a:prstGeom prst="rect">
            <a:avLst/>
          </a:prstGeom>
          <a:noFill/>
        </p:spPr>
        <p:txBody>
          <a:bodyPr wrap="square" rtlCol="0">
            <a:spAutoFit/>
          </a:bodyPr>
          <a:lstStyle/>
          <a:p>
            <a:r>
              <a:rPr lang="en-US" sz="2800" b="1" dirty="0" smtClean="0">
                <a:solidFill>
                  <a:schemeClr val="accent1"/>
                </a:solidFill>
              </a:rPr>
              <a:t>Barriers</a:t>
            </a:r>
            <a:endParaRPr lang="en-US" b="1" dirty="0">
              <a:solidFill>
                <a:schemeClr val="accent1"/>
              </a:solidFill>
            </a:endParaRPr>
          </a:p>
        </p:txBody>
      </p:sp>
      <p:sp>
        <p:nvSpPr>
          <p:cNvPr id="8" name="TextBox 7"/>
          <p:cNvSpPr txBox="1"/>
          <p:nvPr/>
        </p:nvSpPr>
        <p:spPr>
          <a:xfrm>
            <a:off x="179512" y="2944108"/>
            <a:ext cx="2448272" cy="3231654"/>
          </a:xfrm>
          <a:prstGeom prst="rect">
            <a:avLst/>
          </a:prstGeom>
          <a:noFill/>
        </p:spPr>
        <p:txBody>
          <a:bodyPr wrap="square" rtlCol="0">
            <a:spAutoFit/>
          </a:bodyPr>
          <a:lstStyle/>
          <a:p>
            <a:r>
              <a:rPr lang="en-US" sz="2400" b="1" dirty="0" smtClean="0">
                <a:solidFill>
                  <a:schemeClr val="accent1"/>
                </a:solidFill>
              </a:rPr>
              <a:t>Further preconditions</a:t>
            </a:r>
            <a:r>
              <a:rPr lang="en-US" dirty="0" smtClean="0"/>
              <a:t>:</a:t>
            </a:r>
          </a:p>
          <a:p>
            <a:pPr marL="285750" indent="-285750">
              <a:buFont typeface="Arial" panose="020B0604020202020204" pitchFamily="34" charset="0"/>
              <a:buChar char="•"/>
            </a:pPr>
            <a:r>
              <a:rPr lang="en-US" sz="2000" dirty="0" smtClean="0">
                <a:solidFill>
                  <a:schemeClr val="accent1"/>
                </a:solidFill>
              </a:rPr>
              <a:t>Volume to enable bundling effects</a:t>
            </a:r>
          </a:p>
          <a:p>
            <a:pPr marL="285750" indent="-285750">
              <a:buFont typeface="Arial" panose="020B0604020202020204" pitchFamily="34" charset="0"/>
              <a:buChar char="•"/>
            </a:pPr>
            <a:r>
              <a:rPr lang="en-US" sz="2000" dirty="0" smtClean="0">
                <a:solidFill>
                  <a:schemeClr val="accent1"/>
                </a:solidFill>
              </a:rPr>
              <a:t>Accessibility of all modes of transport</a:t>
            </a:r>
          </a:p>
          <a:p>
            <a:pPr marL="285750" indent="-285750">
              <a:buFont typeface="Arial" panose="020B0604020202020204" pitchFamily="34" charset="0"/>
              <a:buChar char="•"/>
            </a:pPr>
            <a:r>
              <a:rPr lang="en-US" sz="2000" dirty="0" smtClean="0">
                <a:solidFill>
                  <a:schemeClr val="accent1"/>
                </a:solidFill>
              </a:rPr>
              <a:t>high frequencies</a:t>
            </a:r>
          </a:p>
          <a:p>
            <a:endParaRPr lang="en-US" dirty="0" smtClean="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145006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Benefits</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1"/>
                </a:solidFill>
              </a:rPr>
              <a:t>CO</a:t>
            </a:r>
            <a:r>
              <a:rPr lang="en-US" baseline="-25000" dirty="0" smtClean="0">
                <a:solidFill>
                  <a:schemeClr val="accent1"/>
                </a:solidFill>
              </a:rPr>
              <a:t>2</a:t>
            </a:r>
            <a:r>
              <a:rPr lang="en-US" dirty="0" smtClean="0">
                <a:solidFill>
                  <a:schemeClr val="accent1"/>
                </a:solidFill>
              </a:rPr>
              <a:t> reduction</a:t>
            </a:r>
          </a:p>
          <a:p>
            <a:endParaRPr lang="en-US" sz="1600" dirty="0" smtClean="0">
              <a:solidFill>
                <a:schemeClr val="accent1"/>
              </a:solidFill>
            </a:endParaRPr>
          </a:p>
          <a:p>
            <a:r>
              <a:rPr lang="en-US" dirty="0" smtClean="0">
                <a:solidFill>
                  <a:schemeClr val="accent1"/>
                </a:solidFill>
              </a:rPr>
              <a:t>Real-time monitoring, mode and route choice</a:t>
            </a:r>
          </a:p>
          <a:p>
            <a:endParaRPr lang="en-US" sz="1600" dirty="0" smtClean="0">
              <a:solidFill>
                <a:schemeClr val="accent1"/>
              </a:solidFill>
            </a:endParaRPr>
          </a:p>
          <a:p>
            <a:r>
              <a:rPr lang="en-US" dirty="0" smtClean="0">
                <a:solidFill>
                  <a:schemeClr val="accent1"/>
                </a:solidFill>
                <a:sym typeface="Wingdings" panose="05000000000000000000" pitchFamily="2" charset="2"/>
              </a:rPr>
              <a:t>Flexible transport network</a:t>
            </a:r>
          </a:p>
          <a:p>
            <a:pPr lvl="1"/>
            <a:r>
              <a:rPr lang="en-US" dirty="0" smtClean="0">
                <a:solidFill>
                  <a:schemeClr val="accent1"/>
                </a:solidFill>
              </a:rPr>
              <a:t>Effective utilization of infrastructure</a:t>
            </a:r>
          </a:p>
          <a:p>
            <a:pPr lvl="1"/>
            <a:r>
              <a:rPr lang="en-US" dirty="0" smtClean="0">
                <a:solidFill>
                  <a:schemeClr val="accent1"/>
                </a:solidFill>
              </a:rPr>
              <a:t>Reduction of waiting times</a:t>
            </a:r>
          </a:p>
          <a:p>
            <a:pPr lvl="1"/>
            <a:endParaRPr lang="en-US" sz="2400" dirty="0">
              <a:solidFill>
                <a:schemeClr val="accent1"/>
              </a:solidFill>
            </a:endParaRPr>
          </a:p>
          <a:p>
            <a:r>
              <a:rPr lang="en-US" dirty="0" smtClean="0">
                <a:solidFill>
                  <a:schemeClr val="accent1"/>
                </a:solidFill>
              </a:rPr>
              <a:t>Central contact person </a:t>
            </a:r>
            <a:r>
              <a:rPr lang="en-US" dirty="0" smtClean="0">
                <a:solidFill>
                  <a:schemeClr val="accent1"/>
                </a:solidFill>
                <a:sym typeface="Wingdings" panose="05000000000000000000" pitchFamily="2" charset="2"/>
              </a:rPr>
              <a:t> small service providers</a:t>
            </a:r>
          </a:p>
          <a:p>
            <a:endParaRPr lang="en-US" sz="1600" dirty="0" smtClean="0">
              <a:solidFill>
                <a:schemeClr val="accent1"/>
              </a:solidFill>
              <a:sym typeface="Wingdings" panose="05000000000000000000" pitchFamily="2" charset="2"/>
            </a:endParaRPr>
          </a:p>
          <a:p>
            <a:r>
              <a:rPr lang="en-US" b="1" dirty="0" smtClean="0">
                <a:solidFill>
                  <a:schemeClr val="accent1"/>
                </a:solidFill>
                <a:sym typeface="Wingdings" panose="05000000000000000000" pitchFamily="2" charset="2"/>
              </a:rPr>
              <a:t>Prejudices</a:t>
            </a:r>
            <a:r>
              <a:rPr lang="en-US" dirty="0" smtClean="0">
                <a:solidFill>
                  <a:schemeClr val="accent1"/>
                </a:solidFill>
                <a:sym typeface="Wingdings" panose="05000000000000000000" pitchFamily="2" charset="2"/>
              </a:rPr>
              <a:t> of decision makers in respect to rail and inland waterway transportation </a:t>
            </a:r>
            <a:r>
              <a:rPr lang="en-US" b="1" dirty="0" smtClean="0">
                <a:solidFill>
                  <a:schemeClr val="accent1"/>
                </a:solidFill>
                <a:sym typeface="Wingdings" panose="05000000000000000000" pitchFamily="2" charset="2"/>
              </a:rPr>
              <a:t>can be overcome</a:t>
            </a:r>
          </a:p>
          <a:p>
            <a:endParaRPr lang="de-DE" b="1" dirty="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Financial benefits because of high capacity utilization</a:t>
            </a:r>
          </a:p>
        </p:txBody>
      </p:sp>
      <p:sp>
        <p:nvSpPr>
          <p:cNvPr id="4" name="Date Placeholder 3"/>
          <p:cNvSpPr>
            <a:spLocks noGrp="1"/>
          </p:cNvSpPr>
          <p:nvPr>
            <p:ph type="dt" sz="half" idx="10"/>
          </p:nvPr>
        </p:nvSpPr>
        <p:spPr/>
        <p:txBody>
          <a:bodyPr/>
          <a:lstStyle/>
          <a:p>
            <a:fld id="{A0519562-48C9-4991-B632-DF3A567635FF}"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Tree>
    <p:extLst>
      <p:ext uri="{BB962C8B-B14F-4D97-AF65-F5344CB8AC3E}">
        <p14:creationId xmlns:p14="http://schemas.microsoft.com/office/powerpoint/2010/main" val="316210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pilot in Netherlands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Key factors</a:t>
            </a:r>
          </a:p>
          <a:p>
            <a:pPr lvl="1"/>
            <a:r>
              <a:rPr lang="en-US" dirty="0" smtClean="0"/>
              <a:t>experiences </a:t>
            </a:r>
            <a:r>
              <a:rPr lang="en-US" dirty="0"/>
              <a:t>in trade </a:t>
            </a:r>
          </a:p>
          <a:p>
            <a:pPr lvl="1"/>
            <a:r>
              <a:rPr lang="en-US" dirty="0"/>
              <a:t>p</a:t>
            </a:r>
            <a:r>
              <a:rPr lang="en-US" dirty="0" smtClean="0"/>
              <a:t>ioneer spirit</a:t>
            </a:r>
          </a:p>
          <a:p>
            <a:pPr lvl="1"/>
            <a:r>
              <a:rPr lang="en-US" dirty="0"/>
              <a:t>n</a:t>
            </a:r>
            <a:r>
              <a:rPr lang="en-US" dirty="0" smtClean="0"/>
              <a:t>ecessary requirements for </a:t>
            </a:r>
            <a:br>
              <a:rPr lang="en-US" dirty="0" smtClean="0"/>
            </a:br>
            <a:r>
              <a:rPr lang="en-US" dirty="0" smtClean="0"/>
              <a:t>synchromodality are fulfilled</a:t>
            </a:r>
          </a:p>
          <a:p>
            <a:pPr lvl="2"/>
            <a:r>
              <a:rPr lang="en-US" dirty="0"/>
              <a:t>l</a:t>
            </a:r>
            <a:r>
              <a:rPr lang="en-US" dirty="0" smtClean="0"/>
              <a:t>ogistical size </a:t>
            </a:r>
          </a:p>
          <a:p>
            <a:pPr lvl="2"/>
            <a:r>
              <a:rPr lang="en-US" dirty="0" smtClean="0"/>
              <a:t>network – connection via all </a:t>
            </a:r>
            <a:br>
              <a:rPr lang="en-US" dirty="0" smtClean="0"/>
            </a:br>
            <a:r>
              <a:rPr lang="en-US" dirty="0" smtClean="0"/>
              <a:t>transport modes</a:t>
            </a:r>
          </a:p>
          <a:p>
            <a:pPr lvl="1"/>
            <a:endParaRPr lang="en-US" sz="1800" dirty="0" smtClean="0"/>
          </a:p>
          <a:p>
            <a:pPr marL="0" indent="0">
              <a:buNone/>
            </a:pPr>
            <a:r>
              <a:rPr lang="en-US" dirty="0" smtClean="0"/>
              <a:t>Successful pilots</a:t>
            </a:r>
          </a:p>
          <a:p>
            <a:pPr lvl="1"/>
            <a:r>
              <a:rPr lang="en-US" dirty="0"/>
              <a:t>European Gateway services </a:t>
            </a:r>
            <a:r>
              <a:rPr lang="en-US" dirty="0" smtClean="0"/>
              <a:t>(2008)</a:t>
            </a:r>
          </a:p>
          <a:p>
            <a:pPr lvl="1"/>
            <a:r>
              <a:rPr lang="de-DE" dirty="0" smtClean="0"/>
              <a:t>Rotterdam – Tilburg (2011)</a:t>
            </a:r>
            <a:endParaRPr lang="en-US" dirty="0"/>
          </a:p>
        </p:txBody>
      </p:sp>
      <p:sp>
        <p:nvSpPr>
          <p:cNvPr id="4" name="Date Placeholder 3"/>
          <p:cNvSpPr>
            <a:spLocks noGrp="1"/>
          </p:cNvSpPr>
          <p:nvPr>
            <p:ph type="dt" sz="half" idx="10"/>
          </p:nvPr>
        </p:nvSpPr>
        <p:spPr/>
        <p:txBody>
          <a:bodyPr/>
          <a:lstStyle/>
          <a:p>
            <a:fld id="{A72C081D-F329-4DCE-BB72-0FEBA12397A0}"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pSp>
        <p:nvGrpSpPr>
          <p:cNvPr id="9" name="Group 8"/>
          <p:cNvGrpSpPr/>
          <p:nvPr/>
        </p:nvGrpSpPr>
        <p:grpSpPr>
          <a:xfrm>
            <a:off x="5292080" y="1072987"/>
            <a:ext cx="2020988" cy="1304953"/>
            <a:chOff x="6583460" y="404664"/>
            <a:chExt cx="2020988" cy="1304953"/>
          </a:xfrm>
        </p:grpSpPr>
        <p:sp>
          <p:nvSpPr>
            <p:cNvPr id="6" name="Rectangle 5"/>
            <p:cNvSpPr/>
            <p:nvPr/>
          </p:nvSpPr>
          <p:spPr>
            <a:xfrm>
              <a:off x="6588224" y="404664"/>
              <a:ext cx="2016224"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83460" y="845521"/>
              <a:ext cx="2020987"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83460" y="1277569"/>
              <a:ext cx="2020987" cy="432048"/>
            </a:xfrm>
            <a:prstGeom prst="rect">
              <a:avLst/>
            </a:prstGeom>
            <a:solidFill>
              <a:srgbClr val="2B1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 name="Table 9"/>
          <p:cNvGraphicFramePr>
            <a:graphicFrameLocks noGrp="1"/>
          </p:cNvGraphicFramePr>
          <p:nvPr>
            <p:extLst>
              <p:ext uri="{D42A27DB-BD31-4B8C-83A1-F6EECF244321}">
                <p14:modId xmlns:p14="http://schemas.microsoft.com/office/powerpoint/2010/main" val="2196403947"/>
              </p:ext>
            </p:extLst>
          </p:nvPr>
        </p:nvGraphicFramePr>
        <p:xfrm>
          <a:off x="4788024" y="3789040"/>
          <a:ext cx="3984104" cy="2002320"/>
        </p:xfrm>
        <a:graphic>
          <a:graphicData uri="http://schemas.openxmlformats.org/drawingml/2006/table">
            <a:tbl>
              <a:tblPr firstRow="1" bandRow="1">
                <a:tableStyleId>{5C22544A-7EE6-4342-B048-85BDC9FD1C3A}</a:tableStyleId>
              </a:tblPr>
              <a:tblGrid>
                <a:gridCol w="1080120"/>
                <a:gridCol w="911932"/>
                <a:gridCol w="996026"/>
                <a:gridCol w="996026"/>
              </a:tblGrid>
              <a:tr h="630720">
                <a:tc>
                  <a:txBody>
                    <a:bodyPr/>
                    <a:lstStyle/>
                    <a:p>
                      <a:endParaRPr lang="en-US" sz="1600" noProof="0" dirty="0"/>
                    </a:p>
                  </a:txBody>
                  <a:tcPr/>
                </a:tc>
                <a:tc>
                  <a:txBody>
                    <a:bodyPr/>
                    <a:lstStyle/>
                    <a:p>
                      <a:r>
                        <a:rPr lang="en-US" sz="1600" noProof="0" dirty="0" smtClean="0"/>
                        <a:t>2010</a:t>
                      </a:r>
                      <a:endParaRPr lang="en-US" sz="1600" noProof="0" dirty="0"/>
                    </a:p>
                  </a:txBody>
                  <a:tcPr/>
                </a:tc>
                <a:tc>
                  <a:txBody>
                    <a:bodyPr/>
                    <a:lstStyle/>
                    <a:p>
                      <a:r>
                        <a:rPr lang="en-US" sz="1600" noProof="0" dirty="0" smtClean="0"/>
                        <a:t>2033</a:t>
                      </a:r>
                      <a:br>
                        <a:rPr lang="en-US" sz="1600" noProof="0" dirty="0" smtClean="0"/>
                      </a:br>
                      <a:r>
                        <a:rPr lang="en-US" sz="1600" noProof="0" dirty="0" smtClean="0"/>
                        <a:t>(target)</a:t>
                      </a:r>
                      <a:endParaRPr lang="en-US" sz="1600" noProof="0" dirty="0"/>
                    </a:p>
                  </a:txBody>
                  <a:tcPr/>
                </a:tc>
                <a:tc>
                  <a:txBody>
                    <a:bodyPr/>
                    <a:lstStyle/>
                    <a:p>
                      <a:r>
                        <a:rPr lang="en-US" sz="1600" noProof="0" dirty="0" smtClean="0"/>
                        <a:t>Synchro-</a:t>
                      </a:r>
                    </a:p>
                    <a:p>
                      <a:r>
                        <a:rPr lang="en-US" sz="1600" noProof="0" dirty="0" smtClean="0"/>
                        <a:t>Pilot</a:t>
                      </a:r>
                      <a:endParaRPr lang="en-US" sz="1600" noProof="0" dirty="0"/>
                    </a:p>
                  </a:txBody>
                  <a:tcPr/>
                </a:tc>
              </a:tr>
              <a:tr h="455120">
                <a:tc>
                  <a:txBody>
                    <a:bodyPr/>
                    <a:lstStyle/>
                    <a:p>
                      <a:r>
                        <a:rPr lang="en-US" sz="1600" noProof="0" dirty="0" smtClean="0"/>
                        <a:t>truck</a:t>
                      </a:r>
                      <a:endParaRPr lang="en-US" sz="1600" noProof="0" dirty="0"/>
                    </a:p>
                  </a:txBody>
                  <a:tcPr/>
                </a:tc>
                <a:tc>
                  <a:txBody>
                    <a:bodyPr/>
                    <a:lstStyle/>
                    <a:p>
                      <a:pPr algn="ctr">
                        <a:lnSpc>
                          <a:spcPct val="150000"/>
                        </a:lnSpc>
                      </a:pPr>
                      <a:r>
                        <a:rPr lang="en-US" sz="1600" noProof="0" dirty="0" smtClean="0"/>
                        <a:t>57%</a:t>
                      </a:r>
                      <a:endParaRPr lang="en-US" sz="1600" noProof="0" dirty="0"/>
                    </a:p>
                  </a:txBody>
                  <a:tcPr/>
                </a:tc>
                <a:tc>
                  <a:txBody>
                    <a:bodyPr/>
                    <a:lstStyle/>
                    <a:p>
                      <a:pPr algn="ctr">
                        <a:lnSpc>
                          <a:spcPct val="150000"/>
                        </a:lnSpc>
                      </a:pPr>
                      <a:r>
                        <a:rPr lang="en-US" sz="1600" noProof="0" dirty="0" smtClean="0"/>
                        <a:t>35%</a:t>
                      </a:r>
                      <a:endParaRPr lang="en-US" sz="1600" noProof="0" dirty="0"/>
                    </a:p>
                  </a:txBody>
                  <a:tcPr/>
                </a:tc>
                <a:tc>
                  <a:txBody>
                    <a:bodyPr/>
                    <a:lstStyle/>
                    <a:p>
                      <a:pPr algn="ctr">
                        <a:lnSpc>
                          <a:spcPct val="150000"/>
                        </a:lnSpc>
                      </a:pPr>
                      <a:r>
                        <a:rPr lang="en-US" sz="1600" noProof="0" dirty="0" smtClean="0"/>
                        <a:t>19%</a:t>
                      </a:r>
                      <a:endParaRPr lang="en-US" sz="1600" noProof="0" dirty="0"/>
                    </a:p>
                  </a:txBody>
                  <a:tcPr/>
                </a:tc>
              </a:tr>
              <a:tr h="400463">
                <a:tc>
                  <a:txBody>
                    <a:bodyPr/>
                    <a:lstStyle/>
                    <a:p>
                      <a:pPr marL="0" algn="l" defTabSz="914400" rtl="0" eaLnBrk="1" latinLnBrk="0" hangingPunct="1"/>
                      <a:r>
                        <a:rPr lang="en-US" sz="1600" kern="1200" noProof="0" dirty="0" smtClean="0">
                          <a:solidFill>
                            <a:schemeClr val="dk1"/>
                          </a:solidFill>
                          <a:latin typeface="+mn-lt"/>
                          <a:ea typeface="+mn-ea"/>
                          <a:cs typeface="+mn-cs"/>
                        </a:rPr>
                        <a:t>barge</a:t>
                      </a:r>
                      <a:endParaRPr lang="en-US" sz="1600" kern="1200" noProof="0" dirty="0">
                        <a:solidFill>
                          <a:schemeClr val="dk1"/>
                        </a:solidFill>
                        <a:latin typeface="+mn-lt"/>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mn-lt"/>
                          <a:ea typeface="+mn-ea"/>
                          <a:cs typeface="+mn-cs"/>
                        </a:rPr>
                        <a:t>33%</a:t>
                      </a:r>
                      <a:endParaRPr lang="en-US" sz="1600" kern="1200" noProof="0" dirty="0">
                        <a:solidFill>
                          <a:schemeClr val="dk1"/>
                        </a:solidFill>
                        <a:latin typeface="+mn-lt"/>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mn-lt"/>
                          <a:ea typeface="+mn-ea"/>
                          <a:cs typeface="+mn-cs"/>
                        </a:rPr>
                        <a:t>45%</a:t>
                      </a:r>
                      <a:endParaRPr lang="en-US" sz="1600" kern="1200" noProof="0" dirty="0">
                        <a:solidFill>
                          <a:schemeClr val="dk1"/>
                        </a:solidFill>
                        <a:latin typeface="+mn-lt"/>
                        <a:ea typeface="+mn-ea"/>
                        <a:cs typeface="+mn-cs"/>
                      </a:endParaRPr>
                    </a:p>
                  </a:txBody>
                  <a:tcPr/>
                </a:tc>
                <a:tc>
                  <a:txBody>
                    <a:bodyPr/>
                    <a:lstStyle/>
                    <a:p>
                      <a:pPr marL="0" algn="ctr" defTabSz="914400" rtl="0" eaLnBrk="1" latinLnBrk="0" hangingPunct="1">
                        <a:lnSpc>
                          <a:spcPct val="150000"/>
                        </a:lnSpc>
                      </a:pPr>
                      <a:r>
                        <a:rPr lang="en-US" sz="1600" kern="1200" noProof="0" dirty="0" smtClean="0">
                          <a:solidFill>
                            <a:schemeClr val="dk1"/>
                          </a:solidFill>
                          <a:latin typeface="+mn-lt"/>
                          <a:ea typeface="+mn-ea"/>
                          <a:cs typeface="+mn-cs"/>
                        </a:rPr>
                        <a:t>46%</a:t>
                      </a:r>
                      <a:endParaRPr lang="en-US" sz="1600" kern="1200" noProof="0" dirty="0">
                        <a:solidFill>
                          <a:schemeClr val="dk1"/>
                        </a:solidFill>
                        <a:latin typeface="+mn-lt"/>
                        <a:ea typeface="+mn-ea"/>
                        <a:cs typeface="+mn-cs"/>
                      </a:endParaRPr>
                    </a:p>
                  </a:txBody>
                  <a:tcPr/>
                </a:tc>
              </a:tr>
              <a:tr h="400463">
                <a:tc>
                  <a:txBody>
                    <a:bodyPr/>
                    <a:lstStyle/>
                    <a:p>
                      <a:r>
                        <a:rPr lang="en-US" sz="1600" noProof="0" dirty="0" smtClean="0"/>
                        <a:t>rail</a:t>
                      </a:r>
                      <a:endParaRPr lang="en-US" sz="1600" noProof="0" dirty="0"/>
                    </a:p>
                  </a:txBody>
                  <a:tcPr/>
                </a:tc>
                <a:tc>
                  <a:txBody>
                    <a:bodyPr/>
                    <a:lstStyle/>
                    <a:p>
                      <a:pPr algn="ctr">
                        <a:lnSpc>
                          <a:spcPct val="150000"/>
                        </a:lnSpc>
                      </a:pPr>
                      <a:r>
                        <a:rPr lang="en-US" sz="1600" noProof="0" dirty="0" smtClean="0"/>
                        <a:t>10%</a:t>
                      </a:r>
                      <a:endParaRPr lang="en-US" sz="1600" noProof="0" dirty="0"/>
                    </a:p>
                  </a:txBody>
                  <a:tcPr/>
                </a:tc>
                <a:tc>
                  <a:txBody>
                    <a:bodyPr/>
                    <a:lstStyle/>
                    <a:p>
                      <a:pPr algn="ctr">
                        <a:lnSpc>
                          <a:spcPct val="150000"/>
                        </a:lnSpc>
                      </a:pPr>
                      <a:r>
                        <a:rPr lang="en-US" sz="1600" noProof="0" dirty="0" smtClean="0"/>
                        <a:t>20%</a:t>
                      </a:r>
                      <a:endParaRPr lang="en-US" sz="1600" noProof="0" dirty="0"/>
                    </a:p>
                  </a:txBody>
                  <a:tcPr/>
                </a:tc>
                <a:tc>
                  <a:txBody>
                    <a:bodyPr/>
                    <a:lstStyle/>
                    <a:p>
                      <a:pPr algn="ctr">
                        <a:lnSpc>
                          <a:spcPct val="150000"/>
                        </a:lnSpc>
                      </a:pPr>
                      <a:r>
                        <a:rPr lang="en-US" sz="1600" noProof="0" dirty="0" smtClean="0"/>
                        <a:t>35%</a:t>
                      </a:r>
                      <a:endParaRPr lang="en-US" sz="1600" noProof="0" dirty="0"/>
                    </a:p>
                  </a:txBody>
                  <a:tcPr/>
                </a:tc>
              </a:tr>
            </a:tbl>
          </a:graphicData>
        </a:graphic>
      </p:graphicFrame>
      <p:sp>
        <p:nvSpPr>
          <p:cNvPr id="12" name="TextBox 11"/>
          <p:cNvSpPr txBox="1"/>
          <p:nvPr/>
        </p:nvSpPr>
        <p:spPr>
          <a:xfrm>
            <a:off x="4788024" y="5733256"/>
            <a:ext cx="3960440" cy="461665"/>
          </a:xfrm>
          <a:prstGeom prst="rect">
            <a:avLst/>
          </a:prstGeom>
          <a:noFill/>
        </p:spPr>
        <p:txBody>
          <a:bodyPr wrap="square" rtlCol="0">
            <a:spAutoFit/>
          </a:bodyPr>
          <a:lstStyle/>
          <a:p>
            <a:pPr algn="ctr"/>
            <a:r>
              <a:rPr lang="en-US" sz="1200" dirty="0" smtClean="0"/>
              <a:t>Modal split for Rotterdam port 2010 (corridor Rotterdam to Tilburg) </a:t>
            </a:r>
            <a:endParaRPr lang="en-US" sz="1200" dirty="0"/>
          </a:p>
        </p:txBody>
      </p:sp>
    </p:spTree>
    <p:extLst>
      <p:ext uri="{BB962C8B-B14F-4D97-AF65-F5344CB8AC3E}">
        <p14:creationId xmlns:p14="http://schemas.microsoft.com/office/powerpoint/2010/main" val="51176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solidFill>
              </a:rPr>
              <a:t>How to work with this learning material</a:t>
            </a:r>
            <a:endParaRPr lang="en-US" dirty="0">
              <a:solidFill>
                <a:schemeClr val="accent1"/>
              </a:solidFill>
            </a:endParaRPr>
          </a:p>
        </p:txBody>
      </p:sp>
      <p:sp>
        <p:nvSpPr>
          <p:cNvPr id="2" name="Content Placeholder 1"/>
          <p:cNvSpPr>
            <a:spLocks noGrp="1"/>
          </p:cNvSpPr>
          <p:nvPr>
            <p:ph idx="1"/>
          </p:nvPr>
        </p:nvSpPr>
        <p:spPr/>
        <p:txBody>
          <a:bodyPr>
            <a:normAutofit lnSpcReduction="10000"/>
          </a:bodyPr>
          <a:lstStyle/>
          <a:p>
            <a:r>
              <a:rPr lang="en-US" dirty="0" smtClean="0">
                <a:solidFill>
                  <a:schemeClr val="accent1"/>
                </a:solidFill>
              </a:rPr>
              <a:t>Power Point</a:t>
            </a:r>
          </a:p>
          <a:p>
            <a:pPr marL="274320" lvl="1" indent="0">
              <a:buNone/>
            </a:pPr>
            <a:r>
              <a:rPr lang="en-US" dirty="0" smtClean="0">
                <a:solidFill>
                  <a:schemeClr val="accent1"/>
                </a:solidFill>
              </a:rPr>
              <a:t>the following power point presents innovative transport concept and their  relevance for inland navigation. The slides are shortly described in the notes below and you can also find the link to the source if you need further information.</a:t>
            </a:r>
          </a:p>
          <a:p>
            <a:r>
              <a:rPr lang="en-US" dirty="0" smtClean="0">
                <a:solidFill>
                  <a:schemeClr val="accent1"/>
                </a:solidFill>
              </a:rPr>
              <a:t>Reader</a:t>
            </a:r>
          </a:p>
          <a:p>
            <a:pPr marL="274320" lvl="1" indent="0">
              <a:buNone/>
            </a:pPr>
            <a:r>
              <a:rPr lang="en-US" dirty="0">
                <a:solidFill>
                  <a:schemeClr val="accent1"/>
                </a:solidFill>
              </a:rPr>
              <a:t>In addition to the power point presentation, you can also use the reader provided on our platform. It’s more detailed and could be used as a script. </a:t>
            </a:r>
          </a:p>
          <a:p>
            <a:r>
              <a:rPr lang="en-US" dirty="0" smtClean="0">
                <a:solidFill>
                  <a:schemeClr val="accent1"/>
                </a:solidFill>
              </a:rPr>
              <a:t>Links </a:t>
            </a:r>
          </a:p>
          <a:p>
            <a:pPr marL="274320" lvl="1" indent="0">
              <a:buNone/>
            </a:pPr>
            <a:r>
              <a:rPr lang="en-US" dirty="0">
                <a:solidFill>
                  <a:schemeClr val="accent1"/>
                </a:solidFill>
              </a:rPr>
              <a:t>You can also find the sources of our presentation and reader in the links         section of the relevant bundled teaching </a:t>
            </a:r>
            <a:r>
              <a:rPr lang="en-US" dirty="0" smtClean="0">
                <a:solidFill>
                  <a:schemeClr val="accent1"/>
                </a:solidFill>
              </a:rPr>
              <a:t>material.</a:t>
            </a:r>
            <a:endParaRPr lang="en-US" dirty="0">
              <a:solidFill>
                <a:schemeClr val="accent1"/>
              </a:solidFill>
            </a:endParaRPr>
          </a:p>
          <a:p>
            <a:r>
              <a:rPr lang="en-US" dirty="0" smtClean="0">
                <a:solidFill>
                  <a:schemeClr val="accent1"/>
                </a:solidFill>
              </a:rPr>
              <a:t>Videos</a:t>
            </a:r>
          </a:p>
          <a:p>
            <a:pPr marL="274320" lvl="2" indent="0">
              <a:buNone/>
            </a:pPr>
            <a:r>
              <a:rPr lang="en-US" sz="2000" dirty="0">
                <a:solidFill>
                  <a:schemeClr val="accent1"/>
                </a:solidFill>
              </a:rPr>
              <a:t>There are also different videos used as sources in this presentation. You can find these videos separately in the relevant bundled teaching </a:t>
            </a:r>
            <a:r>
              <a:rPr lang="en-US" sz="2000" dirty="0" smtClean="0">
                <a:solidFill>
                  <a:schemeClr val="accent1"/>
                </a:solidFill>
              </a:rPr>
              <a:t>material.</a:t>
            </a:r>
            <a:endParaRPr lang="en-US" dirty="0" smtClean="0">
              <a:solidFill>
                <a:schemeClr val="accent1"/>
              </a:solidFill>
            </a:endParaRPr>
          </a:p>
        </p:txBody>
      </p:sp>
      <p:sp>
        <p:nvSpPr>
          <p:cNvPr id="3" name="Date Placeholder 2"/>
          <p:cNvSpPr>
            <a:spLocks noGrp="1"/>
          </p:cNvSpPr>
          <p:nvPr>
            <p:ph type="dt" sz="half" idx="10"/>
          </p:nvPr>
        </p:nvSpPr>
        <p:spPr/>
        <p:txBody>
          <a:bodyPr/>
          <a:lstStyle/>
          <a:p>
            <a:fld id="{A6C09D35-7505-45A4-9BFB-46830CC8E846}"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Tree>
    <p:extLst>
      <p:ext uri="{BB962C8B-B14F-4D97-AF65-F5344CB8AC3E}">
        <p14:creationId xmlns:p14="http://schemas.microsoft.com/office/powerpoint/2010/main" val="2608979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for inland navigation</a:t>
            </a:r>
            <a:br>
              <a:rPr lang="en-US" dirty="0" smtClean="0"/>
            </a:br>
            <a:r>
              <a:rPr lang="en-US" sz="1800" b="0" dirty="0" smtClean="0"/>
              <a:t>Synchromodality</a:t>
            </a:r>
            <a:endParaRPr lang="en-US" sz="1800" b="0" dirty="0"/>
          </a:p>
        </p:txBody>
      </p:sp>
      <p:sp>
        <p:nvSpPr>
          <p:cNvPr id="8" name="Content Placeholder 7"/>
          <p:cNvSpPr>
            <a:spLocks noGrp="1"/>
          </p:cNvSpPr>
          <p:nvPr>
            <p:ph idx="1"/>
          </p:nvPr>
        </p:nvSpPr>
        <p:spPr/>
        <p:txBody>
          <a:bodyPr/>
          <a:lstStyle/>
          <a:p>
            <a:pPr lvl="0"/>
            <a:r>
              <a:rPr lang="en-US" dirty="0"/>
              <a:t>b</a:t>
            </a:r>
            <a:r>
              <a:rPr lang="en-US" dirty="0" smtClean="0"/>
              <a:t>undling </a:t>
            </a:r>
            <a:r>
              <a:rPr lang="en-US" dirty="0"/>
              <a:t>effects are possible </a:t>
            </a:r>
            <a:r>
              <a:rPr lang="en-US" dirty="0">
                <a:sym typeface="Wingdings" panose="05000000000000000000" pitchFamily="2" charset="2"/>
              </a:rPr>
              <a:t> inland waterway transport becomes more attractive</a:t>
            </a:r>
          </a:p>
          <a:p>
            <a:pPr lvl="0"/>
            <a:endParaRPr lang="en-US" sz="900" dirty="0">
              <a:sym typeface="Wingdings" panose="05000000000000000000" pitchFamily="2" charset="2"/>
            </a:endParaRPr>
          </a:p>
          <a:p>
            <a:pPr lvl="0"/>
            <a:r>
              <a:rPr lang="en-US" dirty="0">
                <a:sym typeface="Wingdings" panose="05000000000000000000" pitchFamily="2" charset="2"/>
              </a:rPr>
              <a:t>p</a:t>
            </a:r>
            <a:r>
              <a:rPr lang="en-US" dirty="0" smtClean="0">
                <a:sym typeface="Wingdings" panose="05000000000000000000" pitchFamily="2" charset="2"/>
              </a:rPr>
              <a:t>rejudices </a:t>
            </a:r>
            <a:r>
              <a:rPr lang="en-US" dirty="0">
                <a:sym typeface="Wingdings" panose="05000000000000000000" pitchFamily="2" charset="2"/>
              </a:rPr>
              <a:t>can be overcome</a:t>
            </a:r>
          </a:p>
          <a:p>
            <a:pPr lvl="0"/>
            <a:endParaRPr lang="en-US" sz="900" dirty="0">
              <a:sym typeface="Wingdings" panose="05000000000000000000" pitchFamily="2" charset="2"/>
            </a:endParaRPr>
          </a:p>
          <a:p>
            <a:pPr lvl="0"/>
            <a:r>
              <a:rPr lang="en-US" dirty="0">
                <a:sym typeface="Wingdings" panose="05000000000000000000" pitchFamily="2" charset="2"/>
              </a:rPr>
              <a:t>i</a:t>
            </a:r>
            <a:r>
              <a:rPr lang="en-US" dirty="0" smtClean="0">
                <a:sym typeface="Wingdings" panose="05000000000000000000" pitchFamily="2" charset="2"/>
              </a:rPr>
              <a:t>n </a:t>
            </a:r>
            <a:r>
              <a:rPr lang="en-US" dirty="0">
                <a:sym typeface="Wingdings" panose="05000000000000000000" pitchFamily="2" charset="2"/>
              </a:rPr>
              <a:t>accordance with political goals  modal shift</a:t>
            </a:r>
          </a:p>
          <a:p>
            <a:pPr lvl="0"/>
            <a:endParaRPr lang="en-US" sz="900" dirty="0">
              <a:sym typeface="Wingdings" panose="05000000000000000000" pitchFamily="2" charset="2"/>
            </a:endParaRPr>
          </a:p>
          <a:p>
            <a:pPr lvl="0"/>
            <a:r>
              <a:rPr lang="en-US" dirty="0" smtClean="0">
                <a:sym typeface="Wingdings" panose="05000000000000000000" pitchFamily="2" charset="2"/>
              </a:rPr>
              <a:t>decision </a:t>
            </a:r>
            <a:r>
              <a:rPr lang="en-US" dirty="0">
                <a:sym typeface="Wingdings" panose="05000000000000000000" pitchFamily="2" charset="2"/>
              </a:rPr>
              <a:t>for transport mode is </a:t>
            </a:r>
            <a:r>
              <a:rPr lang="en-US" dirty="0" smtClean="0">
                <a:sym typeface="Wingdings" panose="05000000000000000000" pitchFamily="2" charset="2"/>
              </a:rPr>
              <a:t>centralized </a:t>
            </a:r>
            <a:r>
              <a:rPr lang="en-US" dirty="0">
                <a:sym typeface="Wingdings" panose="05000000000000000000" pitchFamily="2" charset="2"/>
              </a:rPr>
              <a:t> personal preferences are sidelined </a:t>
            </a:r>
            <a:endParaRPr lang="en-US" dirty="0" smtClean="0">
              <a:sym typeface="Wingdings" panose="05000000000000000000" pitchFamily="2" charset="2"/>
            </a:endParaRPr>
          </a:p>
          <a:p>
            <a:pPr lvl="0"/>
            <a:endParaRPr lang="en-US" sz="900" dirty="0">
              <a:sym typeface="Wingdings" panose="05000000000000000000" pitchFamily="2" charset="2"/>
            </a:endParaRPr>
          </a:p>
          <a:p>
            <a:pPr lvl="0"/>
            <a:r>
              <a:rPr lang="de-DE" dirty="0">
                <a:sym typeface="Wingdings" panose="05000000000000000000" pitchFamily="2" charset="2"/>
              </a:rPr>
              <a:t>s</a:t>
            </a:r>
            <a:r>
              <a:rPr lang="de-DE" dirty="0" smtClean="0">
                <a:sym typeface="Wingdings" panose="05000000000000000000" pitchFamily="2" charset="2"/>
              </a:rPr>
              <a:t>pare </a:t>
            </a:r>
            <a:r>
              <a:rPr lang="en-US" dirty="0" smtClean="0">
                <a:sym typeface="Wingdings" panose="05000000000000000000" pitchFamily="2" charset="2"/>
              </a:rPr>
              <a:t>capacity of waterway </a:t>
            </a:r>
            <a:endParaRPr lang="en-US" dirty="0" smtClean="0"/>
          </a:p>
          <a:p>
            <a:endParaRPr lang="en-US" dirty="0"/>
          </a:p>
        </p:txBody>
      </p:sp>
      <p:sp>
        <p:nvSpPr>
          <p:cNvPr id="4" name="Date Placeholder 3"/>
          <p:cNvSpPr>
            <a:spLocks noGrp="1"/>
          </p:cNvSpPr>
          <p:nvPr>
            <p:ph type="dt" sz="half" idx="10"/>
          </p:nvPr>
        </p:nvSpPr>
        <p:spPr/>
        <p:txBody>
          <a:bodyPr/>
          <a:lstStyle/>
          <a:p>
            <a:fld id="{B65E8176-DA4A-4065-8BC4-41BD0845761B}"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extfeld 14"/>
          <p:cNvSpPr txBox="1"/>
          <p:nvPr/>
        </p:nvSpPr>
        <p:spPr>
          <a:xfrm>
            <a:off x="2150049" y="5540529"/>
            <a:ext cx="4408473" cy="646331"/>
          </a:xfrm>
          <a:prstGeom prst="rect">
            <a:avLst/>
          </a:prstGeom>
          <a:noFill/>
          <a:ln>
            <a:solidFill>
              <a:schemeClr val="accent1"/>
            </a:solidFill>
          </a:ln>
        </p:spPr>
        <p:txBody>
          <a:bodyPr wrap="square" rtlCol="0" anchor="ctr">
            <a:spAutoFit/>
          </a:bodyPr>
          <a:lstStyle/>
          <a:p>
            <a:pPr marL="546100" indent="0">
              <a:buNone/>
            </a:pPr>
            <a:r>
              <a:rPr lang="en-US" spc="60" dirty="0" smtClean="0">
                <a:solidFill>
                  <a:schemeClr val="tx2"/>
                </a:solidFill>
              </a:rPr>
              <a:t>only 15 % of capacity are used on the Danube!</a:t>
            </a:r>
            <a:endParaRPr lang="en-US"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625240"/>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123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accent1"/>
                </a:solidFill>
              </a:rPr>
              <a:t>Agenda</a:t>
            </a:r>
            <a:br>
              <a:rPr lang="en-US" b="1" dirty="0" smtClean="0">
                <a:solidFill>
                  <a:schemeClr val="accent1"/>
                </a:solidFill>
              </a:rPr>
            </a:br>
            <a:r>
              <a:rPr lang="en-US" sz="2000" b="0" dirty="0">
                <a:solidFill>
                  <a:schemeClr val="accent1"/>
                </a:solidFill>
              </a:rPr>
              <a:t>Importance of innovative transport concepts </a:t>
            </a:r>
            <a:r>
              <a:rPr lang="en-US" sz="2000" b="0" dirty="0" smtClean="0">
                <a:solidFill>
                  <a:schemeClr val="accent1"/>
                </a:solidFill>
              </a:rPr>
              <a:t/>
            </a:r>
            <a:br>
              <a:rPr lang="en-US" sz="2000" b="0" dirty="0" smtClean="0">
                <a:solidFill>
                  <a:schemeClr val="accent1"/>
                </a:solidFill>
              </a:rPr>
            </a:br>
            <a:r>
              <a:rPr lang="en-US" sz="2000" b="0" dirty="0" smtClean="0">
                <a:solidFill>
                  <a:schemeClr val="accent1"/>
                </a:solidFill>
              </a:rPr>
              <a:t>for </a:t>
            </a:r>
            <a:r>
              <a:rPr lang="en-US" sz="2000" b="0" dirty="0">
                <a:solidFill>
                  <a:schemeClr val="accent1"/>
                </a:solidFill>
              </a:rPr>
              <a:t>inland navigation</a:t>
            </a:r>
            <a:endParaRPr lang="en-US" dirty="0">
              <a:solidFill>
                <a:schemeClr val="accent1"/>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3345652295"/>
              </p:ext>
            </p:extLst>
          </p:nvPr>
        </p:nvGraphicFramePr>
        <p:xfrm>
          <a:off x="1907704" y="1988840"/>
          <a:ext cx="53285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7DFD4F1D-05FC-4586-8BB6-0ADCB69D6A43}" type="datetime6">
              <a:rPr lang="en-GB" smtClean="0">
                <a:solidFill>
                  <a:prstClr val="white"/>
                </a:solidFill>
              </a:rPr>
              <a:t>March 16</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Tree>
    <p:extLst>
      <p:ext uri="{BB962C8B-B14F-4D97-AF65-F5344CB8AC3E}">
        <p14:creationId xmlns:p14="http://schemas.microsoft.com/office/powerpoint/2010/main" val="2594506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is the „Physical Internet“?!</a:t>
            </a:r>
            <a:endParaRPr lang="en-US" dirty="0">
              <a:solidFill>
                <a:schemeClr val="accent1"/>
              </a:solidFill>
            </a:endParaRPr>
          </a:p>
        </p:txBody>
      </p:sp>
      <p:sp>
        <p:nvSpPr>
          <p:cNvPr id="4" name="Date Placeholder 3"/>
          <p:cNvSpPr>
            <a:spLocks noGrp="1"/>
          </p:cNvSpPr>
          <p:nvPr>
            <p:ph type="dt" sz="half" idx="10"/>
          </p:nvPr>
        </p:nvSpPr>
        <p:spPr/>
        <p:txBody>
          <a:bodyPr/>
          <a:lstStyle/>
          <a:p>
            <a:fld id="{072BA19E-CE5C-4D59-8593-3AA3EC9EC48D}"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pSp>
        <p:nvGrpSpPr>
          <p:cNvPr id="55" name="Group 54"/>
          <p:cNvGrpSpPr/>
          <p:nvPr/>
        </p:nvGrpSpPr>
        <p:grpSpPr>
          <a:xfrm>
            <a:off x="179512" y="1897387"/>
            <a:ext cx="8041780" cy="4668165"/>
            <a:chOff x="179512" y="1897387"/>
            <a:chExt cx="8041780" cy="4668165"/>
          </a:xfrm>
        </p:grpSpPr>
        <p:grpSp>
          <p:nvGrpSpPr>
            <p:cNvPr id="52" name="Group 51"/>
            <p:cNvGrpSpPr/>
            <p:nvPr/>
          </p:nvGrpSpPr>
          <p:grpSpPr>
            <a:xfrm>
              <a:off x="2577693" y="5551760"/>
              <a:ext cx="4091163" cy="1013792"/>
              <a:chOff x="2577693" y="5442272"/>
              <a:chExt cx="4091163" cy="1013792"/>
            </a:xfrm>
          </p:grpSpPr>
          <p:sp>
            <p:nvSpPr>
              <p:cNvPr id="24" name="Rectangle 23"/>
              <p:cNvSpPr/>
              <p:nvPr/>
            </p:nvSpPr>
            <p:spPr>
              <a:xfrm>
                <a:off x="2577693" y="5591968"/>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HUB</a:t>
                </a:r>
                <a:endParaRPr lang="en-US" dirty="0">
                  <a:solidFill>
                    <a:schemeClr val="tx1"/>
                  </a:solidFill>
                </a:endParaRPr>
              </a:p>
            </p:txBody>
          </p:sp>
          <p:sp>
            <p:nvSpPr>
              <p:cNvPr id="42" name="Rectangle 41"/>
              <p:cNvSpPr/>
              <p:nvPr/>
            </p:nvSpPr>
            <p:spPr>
              <a:xfrm>
                <a:off x="3239459" y="6024016"/>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HUB</a:t>
                </a:r>
                <a:endParaRPr lang="en-US" dirty="0">
                  <a:solidFill>
                    <a:schemeClr val="tx1"/>
                  </a:solidFill>
                </a:endParaRPr>
              </a:p>
            </p:txBody>
          </p:sp>
          <p:sp>
            <p:nvSpPr>
              <p:cNvPr id="43" name="Rectangle 42"/>
              <p:cNvSpPr/>
              <p:nvPr/>
            </p:nvSpPr>
            <p:spPr>
              <a:xfrm>
                <a:off x="3811073" y="5442272"/>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HUB</a:t>
                </a:r>
                <a:endParaRPr lang="en-US" dirty="0">
                  <a:solidFill>
                    <a:schemeClr val="tx1"/>
                  </a:solidFill>
                </a:endParaRPr>
              </a:p>
            </p:txBody>
          </p:sp>
          <p:sp>
            <p:nvSpPr>
              <p:cNvPr id="44" name="Rectangle 43"/>
              <p:cNvSpPr/>
              <p:nvPr/>
            </p:nvSpPr>
            <p:spPr>
              <a:xfrm>
                <a:off x="4644008" y="5909592"/>
                <a:ext cx="61405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HUB</a:t>
                </a:r>
                <a:endParaRPr lang="en-US" dirty="0">
                  <a:solidFill>
                    <a:schemeClr val="tx1"/>
                  </a:solidFill>
                </a:endParaRPr>
              </a:p>
            </p:txBody>
          </p:sp>
          <p:cxnSp>
            <p:nvCxnSpPr>
              <p:cNvPr id="40" name="Straight Arrow Connector 39"/>
              <p:cNvCxnSpPr>
                <a:endCxn id="42" idx="1"/>
              </p:cNvCxnSpPr>
              <p:nvPr/>
            </p:nvCxnSpPr>
            <p:spPr>
              <a:xfrm>
                <a:off x="2653724" y="5954736"/>
                <a:ext cx="585735" cy="285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0"/>
                <a:endCxn id="43" idx="1"/>
              </p:cNvCxnSpPr>
              <p:nvPr/>
            </p:nvCxnSpPr>
            <p:spPr>
              <a:xfrm flipV="1">
                <a:off x="3546485" y="5658296"/>
                <a:ext cx="264588" cy="365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3"/>
                <a:endCxn id="44" idx="0"/>
              </p:cNvCxnSpPr>
              <p:nvPr/>
            </p:nvCxnSpPr>
            <p:spPr>
              <a:xfrm>
                <a:off x="4425125" y="5658296"/>
                <a:ext cx="525909" cy="251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96136" y="5919712"/>
                <a:ext cx="872720" cy="5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smtClean="0">
                    <a:solidFill>
                      <a:schemeClr val="tx1"/>
                    </a:solidFill>
                  </a:rPr>
                  <a:t>Customer</a:t>
                </a:r>
                <a:endParaRPr lang="en-US" sz="1300" b="1" dirty="0">
                  <a:solidFill>
                    <a:schemeClr val="tx1"/>
                  </a:solidFill>
                </a:endParaRPr>
              </a:p>
            </p:txBody>
          </p:sp>
          <p:sp>
            <p:nvSpPr>
              <p:cNvPr id="49" name="Isosceles Triangle 48"/>
              <p:cNvSpPr/>
              <p:nvPr/>
            </p:nvSpPr>
            <p:spPr>
              <a:xfrm>
                <a:off x="5796136" y="5591968"/>
                <a:ext cx="872720" cy="31762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a:stCxn id="44" idx="3"/>
                <a:endCxn id="48" idx="1"/>
              </p:cNvCxnSpPr>
              <p:nvPr/>
            </p:nvCxnSpPr>
            <p:spPr>
              <a:xfrm>
                <a:off x="5258060" y="6125616"/>
                <a:ext cx="538076" cy="44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9512" y="1897387"/>
              <a:ext cx="8041780" cy="3340016"/>
              <a:chOff x="179512" y="1897387"/>
              <a:chExt cx="8041780" cy="3340016"/>
            </a:xfrm>
          </p:grpSpPr>
          <p:grpSp>
            <p:nvGrpSpPr>
              <p:cNvPr id="23" name="Group 22"/>
              <p:cNvGrpSpPr/>
              <p:nvPr/>
            </p:nvGrpSpPr>
            <p:grpSpPr>
              <a:xfrm>
                <a:off x="179512" y="1897387"/>
                <a:ext cx="8041780" cy="3340016"/>
                <a:chOff x="311361" y="2308167"/>
                <a:chExt cx="8041780" cy="3340016"/>
              </a:xfrm>
            </p:grpSpPr>
            <p:sp>
              <p:nvSpPr>
                <p:cNvPr id="7" name="Letter"/>
                <p:cNvSpPr>
                  <a:spLocks noEditPoints="1" noChangeArrowheads="1"/>
                </p:cNvSpPr>
                <p:nvPr/>
              </p:nvSpPr>
              <p:spPr bwMode="auto">
                <a:xfrm>
                  <a:off x="1531207" y="2659112"/>
                  <a:ext cx="833351" cy="38764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C:\Program Files (x86)\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61" y="3348969"/>
                  <a:ext cx="1095306" cy="10394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105" y="3295178"/>
                  <a:ext cx="1002647" cy="10235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85098" y="2308167"/>
                  <a:ext cx="3240360" cy="85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Internet</a:t>
                  </a:r>
                  <a:endParaRPr lang="en-US" b="1" dirty="0"/>
                </a:p>
              </p:txBody>
            </p:sp>
            <p:sp>
              <p:nvSpPr>
                <p:cNvPr id="12" name="Letter"/>
                <p:cNvSpPr>
                  <a:spLocks noEditPoints="1" noChangeArrowheads="1"/>
                </p:cNvSpPr>
                <p:nvPr/>
              </p:nvSpPr>
              <p:spPr bwMode="auto">
                <a:xfrm>
                  <a:off x="6384030" y="2659112"/>
                  <a:ext cx="833351" cy="30856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372650" y="4318756"/>
                  <a:ext cx="1034017" cy="400110"/>
                </a:xfrm>
                <a:prstGeom prst="rect">
                  <a:avLst/>
                </a:prstGeom>
                <a:noFill/>
              </p:spPr>
              <p:txBody>
                <a:bodyPr wrap="square" rtlCol="0">
                  <a:spAutoFit/>
                </a:bodyPr>
                <a:lstStyle/>
                <a:p>
                  <a:r>
                    <a:rPr lang="en-US" sz="2000" b="1" dirty="0" smtClean="0"/>
                    <a:t>sender</a:t>
                  </a:r>
                  <a:r>
                    <a:rPr lang="de-DE" sz="2000" b="1" dirty="0" smtClean="0"/>
                    <a:t> </a:t>
                  </a:r>
                  <a:endParaRPr lang="en-US" b="1" dirty="0"/>
                </a:p>
              </p:txBody>
            </p:sp>
            <p:sp>
              <p:nvSpPr>
                <p:cNvPr id="15" name="TextBox 14"/>
                <p:cNvSpPr txBox="1"/>
                <p:nvPr/>
              </p:nvSpPr>
              <p:spPr>
                <a:xfrm>
                  <a:off x="7319124" y="4318756"/>
                  <a:ext cx="1034017" cy="400110"/>
                </a:xfrm>
                <a:prstGeom prst="rect">
                  <a:avLst/>
                </a:prstGeom>
                <a:noFill/>
              </p:spPr>
              <p:txBody>
                <a:bodyPr wrap="square" rtlCol="0">
                  <a:spAutoFit/>
                </a:bodyPr>
                <a:lstStyle/>
                <a:p>
                  <a:r>
                    <a:rPr lang="en-US" sz="2000" b="1" dirty="0" smtClean="0"/>
                    <a:t>receiver</a:t>
                  </a:r>
                  <a:endParaRPr lang="en-US" b="1" dirty="0"/>
                </a:p>
              </p:txBody>
            </p:sp>
            <p:sp>
              <p:nvSpPr>
                <p:cNvPr id="14" name="Right Arrow 13"/>
                <p:cNvSpPr/>
                <p:nvPr/>
              </p:nvSpPr>
              <p:spPr>
                <a:xfrm>
                  <a:off x="2771800" y="270887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5238960" y="272464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893978" y="4791820"/>
                  <a:ext cx="3240360" cy="85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Physical</a:t>
                  </a:r>
                  <a:r>
                    <a:rPr lang="de-DE" sz="2400" b="1" dirty="0" smtClean="0"/>
                    <a:t> </a:t>
                  </a:r>
                  <a:br>
                    <a:rPr lang="de-DE" sz="2400" b="1" dirty="0" smtClean="0"/>
                  </a:br>
                  <a:r>
                    <a:rPr lang="de-DE" sz="2400" b="1" dirty="0" smtClean="0"/>
                    <a:t>Internet</a:t>
                  </a:r>
                  <a:endParaRPr lang="en-US" b="1" dirty="0"/>
                </a:p>
              </p:txBody>
            </p:sp>
            <p:sp>
              <p:nvSpPr>
                <p:cNvPr id="30" name="Right Arrow 29"/>
                <p:cNvSpPr/>
                <p:nvPr/>
              </p:nvSpPr>
              <p:spPr>
                <a:xfrm>
                  <a:off x="2771800" y="5151548"/>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5270242" y="5217374"/>
                  <a:ext cx="864096" cy="2090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19612936">
                  <a:off x="910652" y="2950828"/>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2127473">
                  <a:off x="7405946" y="2852339"/>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rot="2479910">
                  <a:off x="901489" y="4821303"/>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rot="19017156">
                  <a:off x="7405945" y="4950096"/>
                  <a:ext cx="513623" cy="2295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2577693" y="3092368"/>
                <a:ext cx="3744416" cy="1015663"/>
              </a:xfrm>
              <a:prstGeom prst="rect">
                <a:avLst/>
              </a:prstGeom>
              <a:noFill/>
            </p:spPr>
            <p:txBody>
              <a:bodyPr wrap="square" rtlCol="0">
                <a:spAutoFit/>
              </a:bodyPr>
              <a:lstStyle/>
              <a:p>
                <a:r>
                  <a:rPr lang="en-US" sz="2000" b="1" dirty="0" smtClean="0">
                    <a:solidFill>
                      <a:schemeClr val="accent1"/>
                    </a:solidFill>
                  </a:rPr>
                  <a:t>Shipping products over the internet – just like information flows!</a:t>
                </a:r>
                <a:endParaRPr lang="en-US" sz="2000" b="1" dirty="0">
                  <a:solidFill>
                    <a:schemeClr val="accent1"/>
                  </a:solidFill>
                </a:endParaRPr>
              </a:p>
            </p:txBody>
          </p:sp>
        </p:grpSp>
      </p:grpSp>
      <p:sp>
        <p:nvSpPr>
          <p:cNvPr id="6" name="Cube 5"/>
          <p:cNvSpPr/>
          <p:nvPr/>
        </p:nvSpPr>
        <p:spPr>
          <a:xfrm>
            <a:off x="1547664" y="4525305"/>
            <a:ext cx="837691" cy="791126"/>
          </a:xfrm>
          <a:prstGeom prst="cube">
            <a:avLst/>
          </a:prstGeom>
          <a:solidFill>
            <a:srgbClr val="8E6C3E"/>
          </a:solidFill>
          <a:ln>
            <a:solidFill>
              <a:srgbClr val="8E6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ube 40"/>
          <p:cNvSpPr/>
          <p:nvPr/>
        </p:nvSpPr>
        <p:spPr>
          <a:xfrm>
            <a:off x="6322109" y="4515545"/>
            <a:ext cx="837691" cy="791126"/>
          </a:xfrm>
          <a:prstGeom prst="cube">
            <a:avLst/>
          </a:prstGeom>
          <a:solidFill>
            <a:srgbClr val="8E6C3E"/>
          </a:solidFill>
          <a:ln>
            <a:solidFill>
              <a:srgbClr val="8E6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16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chemeClr val="accent1"/>
                </a:solidFill>
              </a:rPr>
              <a:t>Definition </a:t>
            </a:r>
            <a:br>
              <a:rPr lang="de-DE" dirty="0" smtClean="0">
                <a:solidFill>
                  <a:schemeClr val="accent1"/>
                </a:solidFill>
              </a:rPr>
            </a:br>
            <a:r>
              <a:rPr lang="en-US" sz="2000" b="0" dirty="0" smtClean="0">
                <a:solidFill>
                  <a:schemeClr val="accent1"/>
                </a:solidFill>
              </a:rPr>
              <a:t>Physical</a:t>
            </a:r>
            <a:r>
              <a:rPr lang="de-DE" sz="2000" b="0" dirty="0" smtClean="0">
                <a:solidFill>
                  <a:schemeClr val="accent1"/>
                </a:solidFill>
              </a:rPr>
              <a:t> Internet</a:t>
            </a:r>
            <a:endParaRPr lang="en-US" b="0" dirty="0">
              <a:solidFill>
                <a:schemeClr val="accent1"/>
              </a:solidFill>
            </a:endParaRPr>
          </a:p>
        </p:txBody>
      </p:sp>
      <p:sp>
        <p:nvSpPr>
          <p:cNvPr id="3" name="Content Placeholder 2"/>
          <p:cNvSpPr>
            <a:spLocks noGrp="1"/>
          </p:cNvSpPr>
          <p:nvPr>
            <p:ph idx="1"/>
          </p:nvPr>
        </p:nvSpPr>
        <p:spPr>
          <a:xfrm>
            <a:off x="457200" y="1700808"/>
            <a:ext cx="4114800" cy="4776192"/>
          </a:xfrm>
        </p:spPr>
        <p:txBody>
          <a:bodyPr>
            <a:normAutofit/>
          </a:bodyPr>
          <a:lstStyle/>
          <a:p>
            <a:pPr marL="0" indent="0">
              <a:buNone/>
            </a:pPr>
            <a:endParaRPr lang="en-US" b="1" dirty="0" smtClean="0">
              <a:solidFill>
                <a:schemeClr val="accent1"/>
              </a:solidFill>
            </a:endParaRPr>
          </a:p>
          <a:p>
            <a:pPr marL="0" indent="0">
              <a:buNone/>
            </a:pPr>
            <a:r>
              <a:rPr lang="en-US" b="1" dirty="0" smtClean="0">
                <a:solidFill>
                  <a:schemeClr val="accent1"/>
                </a:solidFill>
              </a:rPr>
              <a:t>„The Physical Internet is an open global logistics system founded on physical, digital and operational interconnectivity through encapsulation, interfaces and protocols. It enables an efficient, sustainable, adaptable and resilient Logistic Web.“ </a:t>
            </a:r>
            <a:r>
              <a:rPr lang="en-US" sz="1600" dirty="0" smtClean="0">
                <a:solidFill>
                  <a:schemeClr val="accent1"/>
                </a:solidFill>
              </a:rPr>
              <a:t>Montreuil B., Meller R.D., Ballot E. (2012)</a:t>
            </a:r>
            <a:endParaRPr lang="en-US" sz="1600" dirty="0">
              <a:solidFill>
                <a:schemeClr val="accent1"/>
              </a:solidFill>
            </a:endParaRPr>
          </a:p>
        </p:txBody>
      </p:sp>
      <p:sp>
        <p:nvSpPr>
          <p:cNvPr id="4" name="Date Placeholder 3"/>
          <p:cNvSpPr>
            <a:spLocks noGrp="1"/>
          </p:cNvSpPr>
          <p:nvPr>
            <p:ph type="dt" sz="half" idx="10"/>
          </p:nvPr>
        </p:nvSpPr>
        <p:spPr/>
        <p:txBody>
          <a:bodyPr/>
          <a:lstStyle/>
          <a:p>
            <a:fld id="{708F8A11-F486-4064-92FF-E6B11A4B04DF}"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graphicFrame>
        <p:nvGraphicFramePr>
          <p:cNvPr id="9" name="Diagram 8"/>
          <p:cNvGraphicFramePr/>
          <p:nvPr>
            <p:extLst>
              <p:ext uri="{D42A27DB-BD31-4B8C-83A1-F6EECF244321}">
                <p14:modId xmlns:p14="http://schemas.microsoft.com/office/powerpoint/2010/main" val="594765608"/>
              </p:ext>
            </p:extLst>
          </p:nvPr>
        </p:nvGraphicFramePr>
        <p:xfrm>
          <a:off x="3203848" y="1772816"/>
          <a:ext cx="6960096"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6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482952" cy="990600"/>
          </a:xfrm>
        </p:spPr>
        <p:txBody>
          <a:bodyPr/>
          <a:lstStyle/>
          <a:p>
            <a:r>
              <a:rPr lang="en-US" dirty="0" smtClean="0">
                <a:solidFill>
                  <a:schemeClr val="accent1"/>
                </a:solidFill>
              </a:rPr>
              <a:t>Why we need the Physical Internet</a:t>
            </a:r>
            <a:endParaRPr lang="en-US" dirty="0">
              <a:solidFill>
                <a:schemeClr val="accent1"/>
              </a:solidFill>
            </a:endParaRPr>
          </a:p>
        </p:txBody>
      </p:sp>
      <p:sp>
        <p:nvSpPr>
          <p:cNvPr id="4" name="Date Placeholder 3"/>
          <p:cNvSpPr>
            <a:spLocks noGrp="1"/>
          </p:cNvSpPr>
          <p:nvPr>
            <p:ph type="dt" sz="half" idx="10"/>
          </p:nvPr>
        </p:nvSpPr>
        <p:spPr/>
        <p:txBody>
          <a:bodyPr/>
          <a:lstStyle/>
          <a:p>
            <a:fld id="{BFE1440F-9F1D-4FC7-831A-4E58FD9E4E04}"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6" name="Content Placeholder 2"/>
          <p:cNvSpPr>
            <a:spLocks noGrp="1"/>
          </p:cNvSpPr>
          <p:nvPr>
            <p:ph idx="1"/>
          </p:nvPr>
        </p:nvSpPr>
        <p:spPr>
          <a:xfrm>
            <a:off x="1479691" y="2924944"/>
            <a:ext cx="6044637" cy="1910824"/>
          </a:xfrm>
          <a:ln>
            <a:solidFill>
              <a:schemeClr val="accent1"/>
            </a:solidFill>
          </a:ln>
        </p:spPr>
        <p:txBody>
          <a:bodyPr>
            <a:normAutofit/>
          </a:bodyPr>
          <a:lstStyle/>
          <a:p>
            <a:pPr marL="0" indent="0">
              <a:buNone/>
            </a:pPr>
            <a:r>
              <a:rPr lang="en-US" b="1" dirty="0" smtClean="0">
                <a:solidFill>
                  <a:schemeClr val="accent1"/>
                </a:solidFill>
              </a:rPr>
              <a:t>„the way physical objects are moved, stored, realized, supplied and used throughout the world is economically, environmentally and socially inefficient and unsustainable“ </a:t>
            </a:r>
          </a:p>
          <a:p>
            <a:pPr marL="0" indent="0">
              <a:buNone/>
            </a:pPr>
            <a:r>
              <a:rPr lang="en-US" sz="1600" i="1" dirty="0" smtClean="0">
                <a:solidFill>
                  <a:schemeClr val="accent1"/>
                </a:solidFill>
              </a:rPr>
              <a:t>Montreuil B., Lounès M. (2012)</a:t>
            </a:r>
            <a:endParaRPr lang="en-US" sz="1600" i="1" dirty="0">
              <a:solidFill>
                <a:schemeClr val="accent1"/>
              </a:solidFill>
            </a:endParaRPr>
          </a:p>
        </p:txBody>
      </p:sp>
      <p:sp>
        <p:nvSpPr>
          <p:cNvPr id="7" name="TextBox 6"/>
          <p:cNvSpPr txBox="1"/>
          <p:nvPr/>
        </p:nvSpPr>
        <p:spPr>
          <a:xfrm>
            <a:off x="179512" y="2167989"/>
            <a:ext cx="2880320" cy="646331"/>
          </a:xfrm>
          <a:prstGeom prst="rect">
            <a:avLst/>
          </a:prstGeom>
          <a:noFill/>
        </p:spPr>
        <p:txBody>
          <a:bodyPr wrap="square" rtlCol="0">
            <a:spAutoFit/>
          </a:bodyPr>
          <a:lstStyle/>
          <a:p>
            <a:r>
              <a:rPr lang="en-US" i="1" dirty="0">
                <a:solidFill>
                  <a:schemeClr val="accent1"/>
                </a:solidFill>
              </a:rPr>
              <a:t>Trucks and containers are often empty or half empty</a:t>
            </a:r>
          </a:p>
        </p:txBody>
      </p:sp>
      <p:sp>
        <p:nvSpPr>
          <p:cNvPr id="8" name="TextBox 7"/>
          <p:cNvSpPr txBox="1"/>
          <p:nvPr/>
        </p:nvSpPr>
        <p:spPr>
          <a:xfrm>
            <a:off x="6084168" y="5085184"/>
            <a:ext cx="2880320" cy="1200329"/>
          </a:xfrm>
          <a:prstGeom prst="rect">
            <a:avLst/>
          </a:prstGeom>
          <a:noFill/>
        </p:spPr>
        <p:txBody>
          <a:bodyPr wrap="square" rtlCol="0">
            <a:spAutoFit/>
          </a:bodyPr>
          <a:lstStyle/>
          <a:p>
            <a:r>
              <a:rPr lang="de-DE" i="1" dirty="0" smtClean="0">
                <a:solidFill>
                  <a:schemeClr val="accent1"/>
                </a:solidFill>
              </a:rPr>
              <a:t>High </a:t>
            </a:r>
            <a:r>
              <a:rPr lang="de-DE" i="1" dirty="0">
                <a:solidFill>
                  <a:schemeClr val="accent1"/>
                </a:solidFill>
              </a:rPr>
              <a:t>greenhouse gas emissions, energy consumption, pollution and material waste in logistics</a:t>
            </a:r>
            <a:endParaRPr lang="en-US" i="1" dirty="0">
              <a:solidFill>
                <a:schemeClr val="accent1"/>
              </a:solidFill>
            </a:endParaRPr>
          </a:p>
        </p:txBody>
      </p:sp>
      <p:sp>
        <p:nvSpPr>
          <p:cNvPr id="9" name="TextBox 8"/>
          <p:cNvSpPr txBox="1"/>
          <p:nvPr/>
        </p:nvSpPr>
        <p:spPr>
          <a:xfrm>
            <a:off x="611560" y="5068597"/>
            <a:ext cx="2880320" cy="1200329"/>
          </a:xfrm>
          <a:prstGeom prst="rect">
            <a:avLst/>
          </a:prstGeom>
          <a:noFill/>
        </p:spPr>
        <p:txBody>
          <a:bodyPr wrap="square" rtlCol="0">
            <a:spAutoFit/>
          </a:bodyPr>
          <a:lstStyle/>
          <a:p>
            <a:r>
              <a:rPr lang="de-DE" i="1" dirty="0" smtClean="0">
                <a:solidFill>
                  <a:schemeClr val="accent1"/>
                </a:solidFill>
              </a:rPr>
              <a:t>No fast, reliable and affordable access and mobility of physical objects for most people</a:t>
            </a:r>
            <a:endParaRPr lang="en-US" i="1" dirty="0">
              <a:solidFill>
                <a:schemeClr val="accent1"/>
              </a:solidFill>
            </a:endParaRPr>
          </a:p>
        </p:txBody>
      </p:sp>
      <p:sp>
        <p:nvSpPr>
          <p:cNvPr id="11" name="TextBox 10"/>
          <p:cNvSpPr txBox="1"/>
          <p:nvPr/>
        </p:nvSpPr>
        <p:spPr>
          <a:xfrm>
            <a:off x="3089300" y="1854246"/>
            <a:ext cx="2880320" cy="646331"/>
          </a:xfrm>
          <a:prstGeom prst="rect">
            <a:avLst/>
          </a:prstGeom>
          <a:noFill/>
        </p:spPr>
        <p:txBody>
          <a:bodyPr wrap="square" rtlCol="0">
            <a:spAutoFit/>
          </a:bodyPr>
          <a:lstStyle/>
          <a:p>
            <a:r>
              <a:rPr lang="de-DE" i="1" dirty="0" smtClean="0">
                <a:solidFill>
                  <a:schemeClr val="accent1"/>
                </a:solidFill>
              </a:rPr>
              <a:t>Storage and transfer centers aren‘t used efficient</a:t>
            </a:r>
            <a:endParaRPr lang="en-US" i="1" dirty="0">
              <a:solidFill>
                <a:schemeClr val="accent1"/>
              </a:solidFill>
            </a:endParaRPr>
          </a:p>
        </p:txBody>
      </p:sp>
      <p:sp>
        <p:nvSpPr>
          <p:cNvPr id="12" name="TextBox 11"/>
          <p:cNvSpPr txBox="1"/>
          <p:nvPr/>
        </p:nvSpPr>
        <p:spPr>
          <a:xfrm>
            <a:off x="6228184" y="2175777"/>
            <a:ext cx="2880320" cy="646331"/>
          </a:xfrm>
          <a:prstGeom prst="rect">
            <a:avLst/>
          </a:prstGeom>
          <a:noFill/>
        </p:spPr>
        <p:txBody>
          <a:bodyPr wrap="square" rtlCol="0">
            <a:spAutoFit/>
          </a:bodyPr>
          <a:lstStyle/>
          <a:p>
            <a:r>
              <a:rPr lang="en-US" i="1" dirty="0">
                <a:solidFill>
                  <a:schemeClr val="accent1"/>
                </a:solidFill>
              </a:rPr>
              <a:t>T</a:t>
            </a:r>
            <a:r>
              <a:rPr lang="en-US" i="1" dirty="0" smtClean="0">
                <a:solidFill>
                  <a:schemeClr val="accent1"/>
                </a:solidFill>
              </a:rPr>
              <a:t>ransport routes aren‘t optimal</a:t>
            </a:r>
            <a:endParaRPr lang="en-US" i="1" dirty="0">
              <a:solidFill>
                <a:schemeClr val="accent1"/>
              </a:solidFill>
            </a:endParaRPr>
          </a:p>
        </p:txBody>
      </p:sp>
      <p:sp>
        <p:nvSpPr>
          <p:cNvPr id="14" name="TextBox 13"/>
          <p:cNvSpPr txBox="1"/>
          <p:nvPr/>
        </p:nvSpPr>
        <p:spPr>
          <a:xfrm>
            <a:off x="3518091" y="5368151"/>
            <a:ext cx="2088232" cy="923330"/>
          </a:xfrm>
          <a:prstGeom prst="rect">
            <a:avLst/>
          </a:prstGeom>
          <a:noFill/>
        </p:spPr>
        <p:txBody>
          <a:bodyPr wrap="square" rtlCol="0">
            <a:spAutoFit/>
          </a:bodyPr>
          <a:lstStyle/>
          <a:p>
            <a:r>
              <a:rPr lang="en-US" i="1" dirty="0" smtClean="0">
                <a:solidFill>
                  <a:schemeClr val="accent1"/>
                </a:solidFill>
              </a:rPr>
              <a:t>Transport modes aren‘t linked nor coordinated</a:t>
            </a:r>
            <a:endParaRPr lang="en-US" i="1" dirty="0">
              <a:solidFill>
                <a:schemeClr val="accent1"/>
              </a:solidFill>
            </a:endParaRPr>
          </a:p>
        </p:txBody>
      </p:sp>
    </p:spTree>
    <p:extLst>
      <p:ext uri="{BB962C8B-B14F-4D97-AF65-F5344CB8AC3E}">
        <p14:creationId xmlns:p14="http://schemas.microsoft.com/office/powerpoint/2010/main" val="849852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410944" cy="990600"/>
          </a:xfrm>
        </p:spPr>
        <p:txBody>
          <a:bodyPr/>
          <a:lstStyle/>
          <a:p>
            <a:r>
              <a:rPr lang="en-US" dirty="0" smtClean="0">
                <a:solidFill>
                  <a:schemeClr val="accent1"/>
                </a:solidFill>
              </a:rPr>
              <a:t>Drivers towards the Physical Internet</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solidFill>
                  <a:schemeClr val="accent1"/>
                </a:solidFill>
              </a:rPr>
              <a:t>No efficient use of loading space (air and packaging)</a:t>
            </a:r>
          </a:p>
          <a:p>
            <a:pPr>
              <a:lnSpc>
                <a:spcPct val="120000"/>
              </a:lnSpc>
            </a:pPr>
            <a:r>
              <a:rPr lang="en-US" dirty="0" smtClean="0">
                <a:solidFill>
                  <a:schemeClr val="accent1"/>
                </a:solidFill>
              </a:rPr>
              <a:t>Empty run</a:t>
            </a:r>
          </a:p>
          <a:p>
            <a:pPr>
              <a:lnSpc>
                <a:spcPct val="120000"/>
              </a:lnSpc>
            </a:pPr>
            <a:r>
              <a:rPr lang="en-US" dirty="0" smtClean="0">
                <a:solidFill>
                  <a:schemeClr val="accent1"/>
                </a:solidFill>
              </a:rPr>
              <a:t>Working condition for truckers</a:t>
            </a:r>
          </a:p>
          <a:p>
            <a:pPr>
              <a:lnSpc>
                <a:spcPct val="120000"/>
              </a:lnSpc>
            </a:pPr>
            <a:r>
              <a:rPr lang="en-US" dirty="0" smtClean="0">
                <a:solidFill>
                  <a:schemeClr val="accent1"/>
                </a:solidFill>
              </a:rPr>
              <a:t>Products are stored at the wrong places</a:t>
            </a:r>
          </a:p>
          <a:p>
            <a:pPr>
              <a:lnSpc>
                <a:spcPct val="120000"/>
              </a:lnSpc>
            </a:pPr>
            <a:r>
              <a:rPr lang="en-US" dirty="0" smtClean="0">
                <a:solidFill>
                  <a:schemeClr val="accent1"/>
                </a:solidFill>
              </a:rPr>
              <a:t>Under-used production/storage facilities</a:t>
            </a:r>
          </a:p>
          <a:p>
            <a:pPr>
              <a:lnSpc>
                <a:spcPct val="120000"/>
              </a:lnSpc>
            </a:pPr>
            <a:r>
              <a:rPr lang="en-US" dirty="0" smtClean="0">
                <a:solidFill>
                  <a:schemeClr val="accent1"/>
                </a:solidFill>
              </a:rPr>
              <a:t>Overproduction of products</a:t>
            </a:r>
          </a:p>
          <a:p>
            <a:pPr>
              <a:lnSpc>
                <a:spcPct val="120000"/>
              </a:lnSpc>
            </a:pPr>
            <a:r>
              <a:rPr lang="en-US" dirty="0" smtClean="0">
                <a:solidFill>
                  <a:schemeClr val="accent1"/>
                </a:solidFill>
              </a:rPr>
              <a:t>Products are not where they are needed</a:t>
            </a:r>
          </a:p>
          <a:p>
            <a:pPr>
              <a:lnSpc>
                <a:spcPct val="120000"/>
              </a:lnSpc>
            </a:pPr>
            <a:r>
              <a:rPr lang="en-US" dirty="0" smtClean="0">
                <a:solidFill>
                  <a:schemeClr val="accent1"/>
                </a:solidFill>
              </a:rPr>
              <a:t>Long transport distances</a:t>
            </a:r>
          </a:p>
          <a:p>
            <a:pPr>
              <a:lnSpc>
                <a:spcPct val="120000"/>
              </a:lnSpc>
            </a:pPr>
            <a:r>
              <a:rPr lang="en-US" dirty="0" smtClean="0">
                <a:solidFill>
                  <a:schemeClr val="accent1"/>
                </a:solidFill>
              </a:rPr>
              <a:t>Competitive multimodal transport not possible</a:t>
            </a:r>
          </a:p>
          <a:p>
            <a:pPr>
              <a:lnSpc>
                <a:spcPct val="120000"/>
              </a:lnSpc>
            </a:pPr>
            <a:r>
              <a:rPr lang="en-US" dirty="0" smtClean="0">
                <a:solidFill>
                  <a:schemeClr val="accent1"/>
                </a:solidFill>
              </a:rPr>
              <a:t>City logistics</a:t>
            </a:r>
          </a:p>
          <a:p>
            <a:pPr>
              <a:lnSpc>
                <a:spcPct val="120000"/>
              </a:lnSpc>
            </a:pPr>
            <a:r>
              <a:rPr lang="en-US" dirty="0" smtClean="0">
                <a:solidFill>
                  <a:schemeClr val="accent1"/>
                </a:solidFill>
              </a:rPr>
              <a:t>Existing networks lack security and robustness</a:t>
            </a:r>
          </a:p>
        </p:txBody>
      </p:sp>
      <p:sp>
        <p:nvSpPr>
          <p:cNvPr id="4" name="Date Placeholder 3"/>
          <p:cNvSpPr>
            <a:spLocks noGrp="1"/>
          </p:cNvSpPr>
          <p:nvPr>
            <p:ph type="dt" sz="half" idx="10"/>
          </p:nvPr>
        </p:nvSpPr>
        <p:spPr/>
        <p:txBody>
          <a:bodyPr/>
          <a:lstStyle/>
          <a:p>
            <a:fld id="{2CC66C09-A515-4FC8-A2F3-297896A4A973}"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Tree>
    <p:extLst>
      <p:ext uri="{BB962C8B-B14F-4D97-AF65-F5344CB8AC3E}">
        <p14:creationId xmlns:p14="http://schemas.microsoft.com/office/powerpoint/2010/main" val="150667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a:t>
            </a:r>
            <a:r>
              <a:rPr lang="en-US" dirty="0" smtClean="0">
                <a:solidFill>
                  <a:schemeClr val="accent1"/>
                </a:solidFill>
              </a:rPr>
              <a:t>otential barriers</a:t>
            </a:r>
            <a:br>
              <a:rPr lang="en-US" dirty="0" smtClean="0">
                <a:solidFill>
                  <a:schemeClr val="accent1"/>
                </a:solidFill>
              </a:rPr>
            </a:br>
            <a:r>
              <a:rPr lang="en-US" sz="1800" b="0" dirty="0">
                <a:solidFill>
                  <a:schemeClr val="accent1"/>
                </a:solidFill>
              </a:rPr>
              <a:t>Physical</a:t>
            </a:r>
            <a:r>
              <a:rPr lang="de-DE" sz="1800" b="0" dirty="0">
                <a:solidFill>
                  <a:schemeClr val="accent1"/>
                </a:solidFill>
              </a:rPr>
              <a:t> Internet</a:t>
            </a:r>
            <a:endParaRPr lang="en-US" sz="1800"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accent1"/>
                </a:solidFill>
              </a:rPr>
              <a:t>New area of operation for most companies </a:t>
            </a:r>
            <a:r>
              <a:rPr lang="en-US" dirty="0" smtClean="0">
                <a:solidFill>
                  <a:schemeClr val="accent1"/>
                </a:solidFill>
                <a:sym typeface="Wingdings" panose="05000000000000000000" pitchFamily="2" charset="2"/>
              </a:rPr>
              <a:t> mind shift necessary</a:t>
            </a:r>
          </a:p>
          <a:p>
            <a:endParaRPr lang="en-US" sz="800" dirty="0" smtClean="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Sharing </a:t>
            </a:r>
          </a:p>
          <a:p>
            <a:pPr lvl="1"/>
            <a:r>
              <a:rPr lang="en-US" dirty="0" smtClean="0">
                <a:solidFill>
                  <a:schemeClr val="accent1"/>
                </a:solidFill>
                <a:sym typeface="Wingdings" panose="05000000000000000000" pitchFamily="2" charset="2"/>
              </a:rPr>
              <a:t>assets like trucks and warehouses  less property</a:t>
            </a:r>
          </a:p>
          <a:p>
            <a:pPr lvl="1"/>
            <a:r>
              <a:rPr lang="en-US" dirty="0" smtClean="0">
                <a:solidFill>
                  <a:schemeClr val="accent1"/>
                </a:solidFill>
                <a:sym typeface="Wingdings" panose="05000000000000000000" pitchFamily="2" charset="2"/>
              </a:rPr>
              <a:t>information about customers, shipping routes, markets</a:t>
            </a:r>
          </a:p>
          <a:p>
            <a:pPr lvl="1"/>
            <a:endParaRPr lang="en-US" sz="800" dirty="0" smtClean="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Fear of losing advantage in knowledge</a:t>
            </a:r>
          </a:p>
          <a:p>
            <a:endParaRPr lang="en-US" sz="800" dirty="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Network instead of one-to-one agreements</a:t>
            </a:r>
          </a:p>
          <a:p>
            <a:endParaRPr lang="en-US" sz="800" dirty="0" smtClean="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Products and containers are not standard/modular</a:t>
            </a:r>
          </a:p>
          <a:p>
            <a:endParaRPr lang="en-US" dirty="0" smtClean="0">
              <a:solidFill>
                <a:schemeClr val="accent1"/>
              </a:solidFill>
              <a:sym typeface="Wingdings" panose="05000000000000000000" pitchFamily="2" charset="2"/>
            </a:endParaRPr>
          </a:p>
          <a:p>
            <a:endParaRPr lang="en-US" dirty="0" smtClean="0">
              <a:solidFill>
                <a:schemeClr val="accent1"/>
              </a:solidFill>
              <a:sym typeface="Wingdings" panose="05000000000000000000" pitchFamily="2" charset="2"/>
            </a:endParaRPr>
          </a:p>
          <a:p>
            <a:endParaRPr lang="en-US" dirty="0" smtClean="0">
              <a:solidFill>
                <a:schemeClr val="accent1"/>
              </a:solidFill>
              <a:sym typeface="Wingdings" panose="05000000000000000000" pitchFamily="2" charset="2"/>
            </a:endParaRPr>
          </a:p>
        </p:txBody>
      </p:sp>
      <p:sp>
        <p:nvSpPr>
          <p:cNvPr id="4" name="Date Placeholder 3"/>
          <p:cNvSpPr>
            <a:spLocks noGrp="1"/>
          </p:cNvSpPr>
          <p:nvPr>
            <p:ph type="dt" sz="half" idx="10"/>
          </p:nvPr>
        </p:nvSpPr>
        <p:spPr/>
        <p:txBody>
          <a:bodyPr/>
          <a:lstStyle/>
          <a:p>
            <a:fld id="{F91B2539-E789-418B-9BD0-A3B87FA7C950}"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Tree>
    <p:extLst>
      <p:ext uri="{BB962C8B-B14F-4D97-AF65-F5344CB8AC3E}">
        <p14:creationId xmlns:p14="http://schemas.microsoft.com/office/powerpoint/2010/main" val="3428391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accent1"/>
                </a:solidFill>
              </a:rPr>
              <a:t>Pioneer: „smartPORT Logistics“  - Hamburg (Germany)</a:t>
            </a:r>
            <a:endParaRPr lang="en-US" sz="2600"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lvl="1"/>
            <a:r>
              <a:rPr lang="en-US" b="1" dirty="0">
                <a:solidFill>
                  <a:schemeClr val="accent1"/>
                </a:solidFill>
              </a:rPr>
              <a:t>g</a:t>
            </a:r>
            <a:r>
              <a:rPr lang="en-US" b="1" dirty="0" smtClean="0">
                <a:solidFill>
                  <a:schemeClr val="accent1"/>
                </a:solidFill>
              </a:rPr>
              <a:t>oal</a:t>
            </a:r>
            <a:r>
              <a:rPr lang="en-US" dirty="0" smtClean="0">
                <a:solidFill>
                  <a:schemeClr val="accent1"/>
                </a:solidFill>
              </a:rPr>
              <a:t>: optimizing land transport due to limited road capacity (preventing congestion and waiting times), interlink traffic and freight</a:t>
            </a:r>
            <a:br>
              <a:rPr lang="en-US" dirty="0" smtClean="0">
                <a:solidFill>
                  <a:schemeClr val="accent1"/>
                </a:solidFill>
              </a:rPr>
            </a:br>
            <a:r>
              <a:rPr lang="en-US" dirty="0" smtClean="0">
                <a:solidFill>
                  <a:schemeClr val="accent1"/>
                </a:solidFill>
                <a:sym typeface="Wingdings" panose="05000000000000000000" pitchFamily="2" charset="2"/>
              </a:rPr>
              <a:t> know exactly when a container needs to moved</a:t>
            </a:r>
          </a:p>
          <a:p>
            <a:pPr lvl="1"/>
            <a:endParaRPr lang="en-US" sz="800" dirty="0" smtClean="0">
              <a:solidFill>
                <a:schemeClr val="accent1"/>
              </a:solidFill>
              <a:sym typeface="Wingdings" panose="05000000000000000000" pitchFamily="2" charset="2"/>
            </a:endParaRPr>
          </a:p>
          <a:p>
            <a:pPr lvl="1"/>
            <a:r>
              <a:rPr lang="en-US" dirty="0" smtClean="0">
                <a:solidFill>
                  <a:schemeClr val="accent1"/>
                </a:solidFill>
                <a:sym typeface="Wingdings" panose="05000000000000000000" pitchFamily="2" charset="2"/>
              </a:rPr>
              <a:t>cloud-based </a:t>
            </a:r>
            <a:r>
              <a:rPr lang="en-US" b="1" dirty="0" smtClean="0">
                <a:solidFill>
                  <a:schemeClr val="accent1"/>
                </a:solidFill>
                <a:sym typeface="Wingdings" panose="05000000000000000000" pitchFamily="2" charset="2"/>
              </a:rPr>
              <a:t>IT platform </a:t>
            </a:r>
            <a:r>
              <a:rPr lang="en-US" dirty="0" smtClean="0">
                <a:solidFill>
                  <a:schemeClr val="accent1"/>
                </a:solidFill>
                <a:sym typeface="Wingdings" panose="05000000000000000000" pitchFamily="2" charset="2"/>
              </a:rPr>
              <a:t>(SAP) used by transport and logistic partners</a:t>
            </a:r>
          </a:p>
          <a:p>
            <a:pPr lvl="1"/>
            <a:endParaRPr lang="en-US" dirty="0" smtClean="0">
              <a:solidFill>
                <a:schemeClr val="accent1"/>
              </a:solidFill>
              <a:sym typeface="Wingdings" panose="05000000000000000000" pitchFamily="2" charset="2"/>
            </a:endParaRPr>
          </a:p>
          <a:p>
            <a:pPr lvl="1"/>
            <a:r>
              <a:rPr lang="en-US" b="1" dirty="0" smtClean="0">
                <a:solidFill>
                  <a:schemeClr val="accent1"/>
                </a:solidFill>
                <a:sym typeface="Wingdings" panose="05000000000000000000" pitchFamily="2" charset="2"/>
              </a:rPr>
              <a:t>control instrument </a:t>
            </a:r>
            <a:r>
              <a:rPr lang="en-US" dirty="0" smtClean="0">
                <a:solidFill>
                  <a:schemeClr val="accent1"/>
                </a:solidFill>
                <a:sym typeface="Wingdings" panose="05000000000000000000" pitchFamily="2" charset="2"/>
              </a:rPr>
              <a:t>– navigation within &amp; outside port area while considering current traffic movements</a:t>
            </a:r>
          </a:p>
          <a:p>
            <a:pPr lvl="1"/>
            <a:endParaRPr lang="en-US" dirty="0" smtClean="0">
              <a:solidFill>
                <a:schemeClr val="accent1"/>
              </a:solidFill>
              <a:sym typeface="Wingdings" panose="05000000000000000000" pitchFamily="2" charset="2"/>
            </a:endParaRPr>
          </a:p>
          <a:p>
            <a:pPr lvl="1"/>
            <a:r>
              <a:rPr lang="en-US" b="1" dirty="0" smtClean="0">
                <a:solidFill>
                  <a:schemeClr val="accent1"/>
                </a:solidFill>
                <a:sym typeface="Wingdings" panose="05000000000000000000" pitchFamily="2" charset="2"/>
              </a:rPr>
              <a:t>apps for truck drivers </a:t>
            </a:r>
            <a:r>
              <a:rPr lang="en-US" dirty="0" smtClean="0">
                <a:solidFill>
                  <a:schemeClr val="accent1"/>
                </a:solidFill>
                <a:sym typeface="Wingdings" panose="05000000000000000000" pitchFamily="2" charset="2"/>
              </a:rPr>
              <a:t>– avoid traffic jams, stress and waiting time, freight documents can be transmitted </a:t>
            </a:r>
          </a:p>
          <a:p>
            <a:pPr lvl="1"/>
            <a:endParaRPr lang="en-US" dirty="0" smtClean="0">
              <a:solidFill>
                <a:schemeClr val="accent1"/>
              </a:solidFill>
              <a:sym typeface="Wingdings" panose="05000000000000000000" pitchFamily="2" charset="2"/>
            </a:endParaRPr>
          </a:p>
          <a:p>
            <a:pPr lvl="1"/>
            <a:r>
              <a:rPr lang="en-US" dirty="0" smtClean="0">
                <a:solidFill>
                  <a:schemeClr val="accent1"/>
                </a:solidFill>
                <a:sym typeface="Wingdings" panose="05000000000000000000" pitchFamily="2" charset="2"/>
              </a:rPr>
              <a:t>movement of trucks can be monitored via </a:t>
            </a:r>
            <a:r>
              <a:rPr lang="en-US" b="1" dirty="0" smtClean="0">
                <a:solidFill>
                  <a:schemeClr val="accent1"/>
                </a:solidFill>
                <a:sym typeface="Wingdings" panose="05000000000000000000" pitchFamily="2" charset="2"/>
              </a:rPr>
              <a:t>GPS </a:t>
            </a:r>
          </a:p>
          <a:p>
            <a:pPr lvl="1"/>
            <a:endParaRPr lang="en-US" dirty="0" smtClean="0">
              <a:solidFill>
                <a:schemeClr val="accent1"/>
              </a:solidFill>
              <a:sym typeface="Wingdings" panose="05000000000000000000" pitchFamily="2" charset="2"/>
            </a:endParaRPr>
          </a:p>
          <a:p>
            <a:pPr lvl="1"/>
            <a:r>
              <a:rPr lang="en-US" dirty="0">
                <a:solidFill>
                  <a:schemeClr val="accent1"/>
                </a:solidFill>
                <a:sym typeface="Wingdings" panose="05000000000000000000" pitchFamily="2" charset="2"/>
              </a:rPr>
              <a:t>i</a:t>
            </a:r>
            <a:r>
              <a:rPr lang="en-US" dirty="0" smtClean="0">
                <a:solidFill>
                  <a:schemeClr val="accent1"/>
                </a:solidFill>
                <a:sym typeface="Wingdings" panose="05000000000000000000" pitchFamily="2" charset="2"/>
              </a:rPr>
              <a:t>nformation extracted only for a </a:t>
            </a:r>
            <a:r>
              <a:rPr lang="en-US" b="1" dirty="0" smtClean="0">
                <a:solidFill>
                  <a:schemeClr val="accent1"/>
                </a:solidFill>
                <a:sym typeface="Wingdings" panose="05000000000000000000" pitchFamily="2" charset="2"/>
              </a:rPr>
              <a:t>defined radius </a:t>
            </a:r>
            <a:r>
              <a:rPr lang="en-US" dirty="0" smtClean="0">
                <a:solidFill>
                  <a:schemeClr val="accent1"/>
                </a:solidFill>
                <a:sym typeface="Wingdings" panose="05000000000000000000" pitchFamily="2" charset="2"/>
              </a:rPr>
              <a:t>for the specific route section</a:t>
            </a:r>
          </a:p>
          <a:p>
            <a:pPr lvl="1"/>
            <a:endParaRPr lang="en-US" sz="900" dirty="0" smtClean="0">
              <a:solidFill>
                <a:schemeClr val="accent1"/>
              </a:solidFill>
              <a:sym typeface="Wingdings" panose="05000000000000000000" pitchFamily="2" charset="2"/>
            </a:endParaRPr>
          </a:p>
          <a:p>
            <a:pPr lvl="1"/>
            <a:r>
              <a:rPr lang="de-DE" b="1" dirty="0" smtClean="0">
                <a:solidFill>
                  <a:schemeClr val="accent1"/>
                </a:solidFill>
                <a:sym typeface="Wingdings" panose="05000000000000000000" pitchFamily="2" charset="2"/>
              </a:rPr>
              <a:t>Partners</a:t>
            </a:r>
            <a:r>
              <a:rPr lang="de-DE" dirty="0" smtClean="0">
                <a:solidFill>
                  <a:schemeClr val="accent1"/>
                </a:solidFill>
                <a:sym typeface="Wingdings" panose="05000000000000000000" pitchFamily="2" charset="2"/>
              </a:rPr>
              <a:t>: T-System, SAP, ADAC, TRUCKinform, Hamburg Port Authority, EKB Container Logistik, Stapelfeldt, GLOMB</a:t>
            </a:r>
            <a:endParaRPr lang="en-US" dirty="0" smtClean="0">
              <a:solidFill>
                <a:schemeClr val="accent1"/>
              </a:solidFill>
              <a:sym typeface="Wingdings" panose="05000000000000000000" pitchFamily="2" charset="2"/>
            </a:endParaRPr>
          </a:p>
        </p:txBody>
      </p:sp>
      <p:sp>
        <p:nvSpPr>
          <p:cNvPr id="4" name="Date Placeholder 3"/>
          <p:cNvSpPr>
            <a:spLocks noGrp="1"/>
          </p:cNvSpPr>
          <p:nvPr>
            <p:ph type="dt" sz="half" idx="10"/>
          </p:nvPr>
        </p:nvSpPr>
        <p:spPr/>
        <p:txBody>
          <a:bodyPr/>
          <a:lstStyle/>
          <a:p>
            <a:fld id="{87AFF02F-B456-4C6F-A53F-7011D52FC244}"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12" name="Content Placeholder 2"/>
          <p:cNvSpPr txBox="1">
            <a:spLocks/>
          </p:cNvSpPr>
          <p:nvPr/>
        </p:nvSpPr>
        <p:spPr>
          <a:xfrm>
            <a:off x="4774140" y="188640"/>
            <a:ext cx="4369162" cy="1296144"/>
          </a:xfrm>
          <a:prstGeom prst="rect">
            <a:avLst/>
          </a:prstGeom>
          <a:ln>
            <a:solidFill>
              <a:schemeClr val="accent1"/>
            </a:solidFill>
          </a:ln>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accent1"/>
                </a:solidFill>
              </a:rPr>
              <a:t>“Our aim is to gradually interconnect all modes of transport – from waterways and roads all the way to the railway”</a:t>
            </a:r>
          </a:p>
          <a:p>
            <a:pPr marL="0" indent="0">
              <a:buFont typeface="Arial" pitchFamily="34" charset="0"/>
              <a:buNone/>
            </a:pPr>
            <a:r>
              <a:rPr lang="en-US" sz="1600" dirty="0" smtClean="0">
                <a:solidFill>
                  <a:schemeClr val="accent1"/>
                </a:solidFill>
              </a:rPr>
              <a:t>Dr. Sebastian Saxe (2012)</a:t>
            </a:r>
            <a:endParaRPr lang="en-US" sz="1600" dirty="0">
              <a:solidFill>
                <a:schemeClr val="accent1"/>
              </a:solidFill>
            </a:endParaRPr>
          </a:p>
        </p:txBody>
      </p:sp>
    </p:spTree>
    <p:extLst>
      <p:ext uri="{BB962C8B-B14F-4D97-AF65-F5344CB8AC3E}">
        <p14:creationId xmlns:p14="http://schemas.microsoft.com/office/powerpoint/2010/main" val="1037090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Potential for inland navigation</a:t>
            </a:r>
            <a:br>
              <a:rPr lang="en-US" dirty="0" smtClean="0">
                <a:solidFill>
                  <a:schemeClr val="accent1"/>
                </a:solidFill>
              </a:rPr>
            </a:br>
            <a:r>
              <a:rPr lang="en-US" sz="1800" b="0" dirty="0">
                <a:solidFill>
                  <a:schemeClr val="accent1"/>
                </a:solidFill>
              </a:rPr>
              <a:t>P</a:t>
            </a:r>
            <a:r>
              <a:rPr lang="en-US" sz="1800" b="0" dirty="0" smtClean="0">
                <a:solidFill>
                  <a:schemeClr val="accent1"/>
                </a:solidFill>
              </a:rPr>
              <a:t>hysical </a:t>
            </a:r>
            <a:r>
              <a:rPr lang="en-US" sz="1800" b="0" dirty="0">
                <a:solidFill>
                  <a:schemeClr val="accent1"/>
                </a:solidFill>
              </a:rPr>
              <a:t>I</a:t>
            </a:r>
            <a:r>
              <a:rPr lang="en-US" sz="1800" b="0" dirty="0" smtClean="0">
                <a:solidFill>
                  <a:schemeClr val="accent1"/>
                </a:solidFill>
              </a:rPr>
              <a:t>nternet</a:t>
            </a:r>
            <a:endParaRPr lang="en-US" sz="1800" b="0"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solidFill>
                  <a:schemeClr val="accent1"/>
                </a:solidFill>
              </a:rPr>
              <a:t>ports as main turnover point </a:t>
            </a:r>
            <a:r>
              <a:rPr lang="en-US" dirty="0" smtClean="0">
                <a:solidFill>
                  <a:schemeClr val="accent1"/>
                </a:solidFill>
                <a:sym typeface="Wingdings" panose="05000000000000000000" pitchFamily="2" charset="2"/>
              </a:rPr>
              <a:t> increasing use of inland navigation</a:t>
            </a:r>
          </a:p>
          <a:p>
            <a:endParaRPr lang="en-US" sz="900" dirty="0" smtClean="0">
              <a:solidFill>
                <a:schemeClr val="accent1"/>
              </a:solidFill>
              <a:sym typeface="Wingdings" panose="05000000000000000000" pitchFamily="2" charset="2"/>
            </a:endParaRPr>
          </a:p>
          <a:p>
            <a:r>
              <a:rPr lang="en-US" dirty="0" smtClean="0">
                <a:solidFill>
                  <a:schemeClr val="accent1"/>
                </a:solidFill>
              </a:rPr>
              <a:t>strengthening </a:t>
            </a:r>
            <a:r>
              <a:rPr lang="en-US" dirty="0">
                <a:solidFill>
                  <a:schemeClr val="accent1"/>
                </a:solidFill>
              </a:rPr>
              <a:t>position as a part of the network </a:t>
            </a:r>
            <a:r>
              <a:rPr lang="en-US" dirty="0">
                <a:solidFill>
                  <a:schemeClr val="accent1"/>
                </a:solidFill>
                <a:sym typeface="Wingdings" panose="05000000000000000000" pitchFamily="2" charset="2"/>
              </a:rPr>
              <a:t> unimodal not </a:t>
            </a:r>
            <a:r>
              <a:rPr lang="en-US" dirty="0" smtClean="0">
                <a:solidFill>
                  <a:schemeClr val="accent1"/>
                </a:solidFill>
                <a:sym typeface="Wingdings" panose="05000000000000000000" pitchFamily="2" charset="2"/>
              </a:rPr>
              <a:t>favorable</a:t>
            </a:r>
          </a:p>
          <a:p>
            <a:endParaRPr lang="en-US" sz="900" dirty="0">
              <a:solidFill>
                <a:schemeClr val="accent1"/>
              </a:solidFill>
              <a:sym typeface="Wingdings" panose="05000000000000000000" pitchFamily="2" charset="2"/>
            </a:endParaRPr>
          </a:p>
          <a:p>
            <a:r>
              <a:rPr lang="en-US" dirty="0" smtClean="0">
                <a:solidFill>
                  <a:schemeClr val="accent1"/>
                </a:solidFill>
              </a:rPr>
              <a:t>standardized and modular shipping containers </a:t>
            </a:r>
          </a:p>
          <a:p>
            <a:pPr marL="0" indent="0">
              <a:lnSpc>
                <a:spcPct val="90000"/>
              </a:lnSpc>
              <a:buNone/>
            </a:pPr>
            <a:endParaRPr lang="en-US" sz="900" dirty="0">
              <a:solidFill>
                <a:schemeClr val="accent1"/>
              </a:solidFill>
            </a:endParaRPr>
          </a:p>
          <a:p>
            <a:r>
              <a:rPr lang="en-US" dirty="0">
                <a:solidFill>
                  <a:schemeClr val="accent1"/>
                </a:solidFill>
              </a:rPr>
              <a:t>a</a:t>
            </a:r>
            <a:r>
              <a:rPr lang="en-US" dirty="0" smtClean="0">
                <a:solidFill>
                  <a:schemeClr val="accent1"/>
                </a:solidFill>
              </a:rPr>
              <a:t>vailability and spare capacity</a:t>
            </a:r>
          </a:p>
          <a:p>
            <a:endParaRPr lang="en-US" sz="800" dirty="0">
              <a:solidFill>
                <a:schemeClr val="accent1"/>
              </a:solidFill>
            </a:endParaRPr>
          </a:p>
          <a:p>
            <a:r>
              <a:rPr lang="en-US" dirty="0">
                <a:solidFill>
                  <a:schemeClr val="accent1"/>
                </a:solidFill>
              </a:rPr>
              <a:t>i</a:t>
            </a:r>
            <a:r>
              <a:rPr lang="en-US" dirty="0" smtClean="0">
                <a:solidFill>
                  <a:schemeClr val="accent1"/>
                </a:solidFill>
              </a:rPr>
              <a:t>ntegration of existing information services: DoRIS (Danube River Information Services)</a:t>
            </a:r>
          </a:p>
          <a:p>
            <a:endParaRPr lang="en-US" sz="800" dirty="0">
              <a:solidFill>
                <a:schemeClr val="accent1"/>
              </a:solidFill>
            </a:endParaRPr>
          </a:p>
          <a:p>
            <a:r>
              <a:rPr lang="en-US" dirty="0" smtClean="0">
                <a:solidFill>
                  <a:schemeClr val="accent1"/>
                </a:solidFill>
              </a:rPr>
              <a:t>modal shift demanded by politics and society</a:t>
            </a:r>
          </a:p>
          <a:p>
            <a:endParaRPr lang="en-US" dirty="0">
              <a:solidFill>
                <a:schemeClr val="accent1"/>
              </a:solidFill>
            </a:endParaRPr>
          </a:p>
        </p:txBody>
      </p:sp>
      <p:sp>
        <p:nvSpPr>
          <p:cNvPr id="4" name="Date Placeholder 3"/>
          <p:cNvSpPr>
            <a:spLocks noGrp="1"/>
          </p:cNvSpPr>
          <p:nvPr>
            <p:ph type="dt" sz="half" idx="10"/>
          </p:nvPr>
        </p:nvSpPr>
        <p:spPr/>
        <p:txBody>
          <a:bodyPr/>
          <a:lstStyle/>
          <a:p>
            <a:fld id="{7E5594A9-D9FF-4C96-B863-A3C1D6BFFCC1}"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Tree>
    <p:extLst>
      <p:ext uri="{BB962C8B-B14F-4D97-AF65-F5344CB8AC3E}">
        <p14:creationId xmlns:p14="http://schemas.microsoft.com/office/powerpoint/2010/main" val="241855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Conclusion</a:t>
            </a:r>
            <a:r>
              <a:rPr lang="en-US" dirty="0">
                <a:solidFill>
                  <a:schemeClr val="accent1"/>
                </a:solidFill>
              </a:rPr>
              <a:t/>
            </a:r>
            <a:br>
              <a:rPr lang="en-US" dirty="0">
                <a:solidFill>
                  <a:schemeClr val="accent1"/>
                </a:solidFill>
              </a:rPr>
            </a:br>
            <a:r>
              <a:rPr lang="en-US" sz="2000" b="0" dirty="0">
                <a:solidFill>
                  <a:schemeClr val="accent1"/>
                </a:solidFill>
              </a:rPr>
              <a:t>Importance of innovative transport concepts </a:t>
            </a:r>
            <a:br>
              <a:rPr lang="en-US" sz="2000" b="0" dirty="0">
                <a:solidFill>
                  <a:schemeClr val="accent1"/>
                </a:solidFill>
              </a:rPr>
            </a:br>
            <a:r>
              <a:rPr lang="en-US" sz="2000" b="0" dirty="0">
                <a:solidFill>
                  <a:schemeClr val="accent1"/>
                </a:solidFill>
              </a:rPr>
              <a:t>for inland navigation</a:t>
            </a:r>
            <a:endParaRPr lang="en-US" sz="2000" dirty="0">
              <a:solidFill>
                <a:schemeClr val="accent1"/>
              </a:solidFill>
            </a:endParaRPr>
          </a:p>
        </p:txBody>
      </p:sp>
      <p:sp>
        <p:nvSpPr>
          <p:cNvPr id="3" name="Content Placeholder 2"/>
          <p:cNvSpPr>
            <a:spLocks noGrp="1"/>
          </p:cNvSpPr>
          <p:nvPr>
            <p:ph idx="1"/>
          </p:nvPr>
        </p:nvSpPr>
        <p:spPr/>
        <p:txBody>
          <a:bodyPr/>
          <a:lstStyle/>
          <a:p>
            <a:r>
              <a:rPr lang="en-US" dirty="0">
                <a:solidFill>
                  <a:schemeClr val="accent1"/>
                </a:solidFill>
              </a:rPr>
              <a:t>n</a:t>
            </a:r>
            <a:r>
              <a:rPr lang="en-US" dirty="0" smtClean="0">
                <a:solidFill>
                  <a:schemeClr val="accent1"/>
                </a:solidFill>
              </a:rPr>
              <a:t>ew transport concepts are needed </a:t>
            </a:r>
            <a:r>
              <a:rPr lang="en-US" dirty="0" smtClean="0">
                <a:solidFill>
                  <a:schemeClr val="accent1"/>
                </a:solidFill>
                <a:sym typeface="Wingdings" panose="05000000000000000000" pitchFamily="2" charset="2"/>
              </a:rPr>
              <a:t> combination of different transport modes</a:t>
            </a:r>
          </a:p>
          <a:p>
            <a:endParaRPr lang="en-US" sz="1000" dirty="0" smtClean="0">
              <a:solidFill>
                <a:schemeClr val="accent1"/>
              </a:solidFill>
              <a:sym typeface="Wingdings" panose="05000000000000000000" pitchFamily="2" charset="2"/>
            </a:endParaRPr>
          </a:p>
          <a:p>
            <a:r>
              <a:rPr lang="en-US" dirty="0">
                <a:solidFill>
                  <a:schemeClr val="accent1"/>
                </a:solidFill>
              </a:rPr>
              <a:t>t</a:t>
            </a:r>
            <a:r>
              <a:rPr lang="en-US" dirty="0" smtClean="0">
                <a:solidFill>
                  <a:schemeClr val="accent1"/>
                </a:solidFill>
              </a:rPr>
              <a:t>ime = critical resource </a:t>
            </a:r>
            <a:r>
              <a:rPr lang="en-US" dirty="0" smtClean="0">
                <a:solidFill>
                  <a:schemeClr val="accent1"/>
                </a:solidFill>
                <a:sym typeface="Wingdings" panose="05000000000000000000" pitchFamily="2" charset="2"/>
              </a:rPr>
              <a:t> real-time data </a:t>
            </a:r>
          </a:p>
          <a:p>
            <a:endParaRPr lang="en-US" sz="1000" dirty="0" smtClean="0">
              <a:solidFill>
                <a:schemeClr val="accent1"/>
              </a:solidFill>
              <a:sym typeface="Wingdings" panose="05000000000000000000" pitchFamily="2" charset="2"/>
            </a:endParaRPr>
          </a:p>
          <a:p>
            <a:r>
              <a:rPr lang="en-US" dirty="0" smtClean="0">
                <a:solidFill>
                  <a:schemeClr val="accent1"/>
                </a:solidFill>
                <a:sym typeface="Wingdings" panose="05000000000000000000" pitchFamily="2" charset="2"/>
              </a:rPr>
              <a:t>benefits for inland navigation:</a:t>
            </a:r>
          </a:p>
          <a:p>
            <a:pPr lvl="1"/>
            <a:r>
              <a:rPr lang="en-US" dirty="0" smtClean="0">
                <a:solidFill>
                  <a:schemeClr val="accent1"/>
                </a:solidFill>
                <a:sym typeface="Wingdings" panose="05000000000000000000" pitchFamily="2" charset="2"/>
              </a:rPr>
              <a:t>new decision making processes (prejudices can be overcome) </a:t>
            </a:r>
          </a:p>
          <a:p>
            <a:pPr lvl="1"/>
            <a:r>
              <a:rPr lang="en-US" dirty="0" smtClean="0">
                <a:solidFill>
                  <a:schemeClr val="accent1"/>
                </a:solidFill>
                <a:sym typeface="Wingdings" panose="05000000000000000000" pitchFamily="2" charset="2"/>
              </a:rPr>
              <a:t>ports as main turnover points</a:t>
            </a:r>
          </a:p>
          <a:p>
            <a:pPr lvl="1"/>
            <a:r>
              <a:rPr lang="en-US" dirty="0">
                <a:solidFill>
                  <a:schemeClr val="accent1"/>
                </a:solidFill>
                <a:sym typeface="Wingdings" panose="05000000000000000000" pitchFamily="2" charset="2"/>
              </a:rPr>
              <a:t>bundling effects</a:t>
            </a:r>
          </a:p>
          <a:p>
            <a:pPr lvl="1"/>
            <a:r>
              <a:rPr lang="en-US" dirty="0" smtClean="0">
                <a:solidFill>
                  <a:schemeClr val="accent1"/>
                </a:solidFill>
                <a:sym typeface="Wingdings" panose="05000000000000000000" pitchFamily="2" charset="2"/>
              </a:rPr>
              <a:t>spare capacity, availability </a:t>
            </a:r>
          </a:p>
          <a:p>
            <a:pPr lvl="1"/>
            <a:r>
              <a:rPr lang="en-US" dirty="0" smtClean="0">
                <a:solidFill>
                  <a:schemeClr val="accent1"/>
                </a:solidFill>
                <a:sym typeface="Wingdings" panose="05000000000000000000" pitchFamily="2" charset="2"/>
              </a:rPr>
              <a:t>respecting political goals</a:t>
            </a:r>
          </a:p>
          <a:p>
            <a:pPr lvl="1"/>
            <a:r>
              <a:rPr lang="en-US" dirty="0" smtClean="0">
                <a:solidFill>
                  <a:schemeClr val="accent1"/>
                </a:solidFill>
                <a:sym typeface="Wingdings" panose="05000000000000000000" pitchFamily="2" charset="2"/>
              </a:rPr>
              <a:t>existing information system (DoRIS)</a:t>
            </a:r>
          </a:p>
          <a:p>
            <a:pPr lvl="1"/>
            <a:endParaRPr lang="en-US" dirty="0" smtClean="0">
              <a:solidFill>
                <a:schemeClr val="accent1"/>
              </a:solidFill>
              <a:sym typeface="Wingdings" panose="05000000000000000000" pitchFamily="2" charset="2"/>
            </a:endParaRPr>
          </a:p>
          <a:p>
            <a:endParaRPr lang="en-US" dirty="0" smtClean="0">
              <a:solidFill>
                <a:schemeClr val="accent1"/>
              </a:solidFill>
              <a:sym typeface="Wingdings" panose="05000000000000000000" pitchFamily="2" charset="2"/>
            </a:endParaRPr>
          </a:p>
          <a:p>
            <a:endParaRPr lang="en-US" dirty="0">
              <a:solidFill>
                <a:schemeClr val="accent1"/>
              </a:solidFill>
            </a:endParaRPr>
          </a:p>
        </p:txBody>
      </p:sp>
      <p:sp>
        <p:nvSpPr>
          <p:cNvPr id="4" name="Date Placeholder 3"/>
          <p:cNvSpPr>
            <a:spLocks noGrp="1"/>
          </p:cNvSpPr>
          <p:nvPr>
            <p:ph type="dt" sz="half" idx="10"/>
          </p:nvPr>
        </p:nvSpPr>
        <p:spPr/>
        <p:txBody>
          <a:bodyPr/>
          <a:lstStyle/>
          <a:p>
            <a:fld id="{5CD14C8B-608F-4689-9907-3E9484958BD2}"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Tree>
    <p:extLst>
      <p:ext uri="{BB962C8B-B14F-4D97-AF65-F5344CB8AC3E}">
        <p14:creationId xmlns:p14="http://schemas.microsoft.com/office/powerpoint/2010/main" val="238223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accent1"/>
                </a:solidFill>
              </a:rPr>
              <a:t>Agenda</a:t>
            </a:r>
            <a:br>
              <a:rPr lang="en-US" b="1" dirty="0" smtClean="0">
                <a:solidFill>
                  <a:schemeClr val="accent1"/>
                </a:solidFill>
              </a:rPr>
            </a:br>
            <a:r>
              <a:rPr lang="en-US" sz="2000" b="0" dirty="0">
                <a:solidFill>
                  <a:schemeClr val="accent1"/>
                </a:solidFill>
              </a:rPr>
              <a:t>Importance of innovative transport concepts </a:t>
            </a:r>
            <a:r>
              <a:rPr lang="en-US" sz="2000" b="0" dirty="0" smtClean="0">
                <a:solidFill>
                  <a:schemeClr val="accent1"/>
                </a:solidFill>
              </a:rPr>
              <a:t/>
            </a:r>
            <a:br>
              <a:rPr lang="en-US" sz="2000" b="0" dirty="0" smtClean="0">
                <a:solidFill>
                  <a:schemeClr val="accent1"/>
                </a:solidFill>
              </a:rPr>
            </a:br>
            <a:r>
              <a:rPr lang="en-US" sz="2000" b="0" dirty="0" smtClean="0">
                <a:solidFill>
                  <a:schemeClr val="accent1"/>
                </a:solidFill>
              </a:rPr>
              <a:t>for </a:t>
            </a:r>
            <a:r>
              <a:rPr lang="en-US" sz="2000" b="0" dirty="0">
                <a:solidFill>
                  <a:schemeClr val="accent1"/>
                </a:solidFill>
              </a:rPr>
              <a:t>inland navigation</a:t>
            </a:r>
            <a:endParaRPr lang="en-US" dirty="0">
              <a:solidFill>
                <a:schemeClr val="accent1"/>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4011070180"/>
              </p:ext>
            </p:extLst>
          </p:nvPr>
        </p:nvGraphicFramePr>
        <p:xfrm>
          <a:off x="1907704" y="1988840"/>
          <a:ext cx="53285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166853B1-2BF4-497E-BFD4-B76383B4197B}" type="datetime6">
              <a:rPr lang="en-GB" smtClean="0">
                <a:solidFill>
                  <a:prstClr val="white"/>
                </a:solidFill>
              </a:rPr>
              <a:t>March 16</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spTree>
    <p:extLst>
      <p:ext uri="{BB962C8B-B14F-4D97-AF65-F5344CB8AC3E}">
        <p14:creationId xmlns:p14="http://schemas.microsoft.com/office/powerpoint/2010/main" val="3379208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55000" lnSpcReduction="20000"/>
          </a:bodyPr>
          <a:lstStyle/>
          <a:p>
            <a:pPr defTabSz="902970">
              <a:defRPr/>
            </a:pPr>
            <a:r>
              <a:rPr lang="en-US" sz="2500" dirty="0">
                <a:solidFill>
                  <a:schemeClr val="accent1"/>
                </a:solidFill>
              </a:rPr>
              <a:t>Holderied, </a:t>
            </a:r>
            <a:r>
              <a:rPr lang="en-US" sz="2500" dirty="0" smtClean="0">
                <a:solidFill>
                  <a:schemeClr val="accent1"/>
                </a:solidFill>
              </a:rPr>
              <a:t>C. (2005): </a:t>
            </a:r>
            <a:r>
              <a:rPr lang="en-US" sz="2500" dirty="0">
                <a:solidFill>
                  <a:schemeClr val="accent1"/>
                </a:solidFill>
              </a:rPr>
              <a:t>Güterverkehr, Spedition und Logistik. Managementkonzepte für Güterverkehrsbetriebe, Speditionsunternehmen und logistische Dienstleister, </a:t>
            </a:r>
            <a:r>
              <a:rPr lang="en-US" sz="2500" dirty="0" smtClean="0">
                <a:solidFill>
                  <a:schemeClr val="accent1"/>
                </a:solidFill>
              </a:rPr>
              <a:t>München</a:t>
            </a:r>
            <a:r>
              <a:rPr lang="en-US" dirty="0" smtClean="0">
                <a:solidFill>
                  <a:schemeClr val="accent1"/>
                </a:solidFill>
              </a:rPr>
              <a:t>. </a:t>
            </a:r>
          </a:p>
          <a:p>
            <a:pPr defTabSz="902970">
              <a:defRPr/>
            </a:pPr>
            <a:r>
              <a:rPr lang="de-DE" sz="2500" dirty="0">
                <a:solidFill>
                  <a:schemeClr val="accent1"/>
                </a:solidFill>
              </a:rPr>
              <a:t>Bretzke, W./Barkawi K. (2010): Nachhaltige Logistik: Antworten auf eine globale Herausforderung, </a:t>
            </a:r>
            <a:r>
              <a:rPr lang="en-US" sz="2500" dirty="0">
                <a:solidFill>
                  <a:schemeClr val="accent1"/>
                </a:solidFill>
              </a:rPr>
              <a:t>Berlin Heidelberg. </a:t>
            </a:r>
          </a:p>
          <a:p>
            <a:r>
              <a:rPr lang="de-DE" sz="2500" dirty="0">
                <a:solidFill>
                  <a:schemeClr val="accent1"/>
                </a:solidFill>
              </a:rPr>
              <a:t>Lehmacher W. (2015): Wirtschaft, Gesellschaft und Logistik 2050 in Logistik – eine Industrie, die (sich) bewegt. Strategien und Lösungen entlang der Supply Chain 4.0, Wiesbaden.</a:t>
            </a:r>
          </a:p>
          <a:p>
            <a:pPr>
              <a:defRPr/>
            </a:pPr>
            <a:r>
              <a:rPr lang="en-US" sz="2500" dirty="0">
                <a:solidFill>
                  <a:schemeClr val="accent1"/>
                </a:solidFill>
              </a:rPr>
              <a:t>Eurostat (2015): Freight transport statistics – modal split. Online</a:t>
            </a:r>
            <a:r>
              <a:rPr lang="en-US" dirty="0" smtClean="0">
                <a:solidFill>
                  <a:schemeClr val="accent1"/>
                </a:solidFill>
              </a:rPr>
              <a:t>: </a:t>
            </a:r>
            <a:r>
              <a:rPr lang="en-US" sz="1800" spc="60" dirty="0">
                <a:solidFill>
                  <a:schemeClr val="accent1"/>
                </a:solidFill>
                <a:hlinkClick r:id="rId3"/>
              </a:rPr>
              <a:t>http://ec.europa.eu/eurostat/statistics-explained/index.php/Freight_transport_statistics_-_modal_split</a:t>
            </a:r>
            <a:r>
              <a:rPr lang="en-US" sz="1800" spc="60" dirty="0">
                <a:solidFill>
                  <a:schemeClr val="accent1"/>
                </a:solidFill>
              </a:rPr>
              <a:t> </a:t>
            </a:r>
          </a:p>
          <a:p>
            <a:pPr defTabSz="904234">
              <a:defRPr/>
            </a:pPr>
            <a:r>
              <a:rPr lang="en-US" sz="2500" dirty="0">
                <a:solidFill>
                  <a:schemeClr val="accent1"/>
                </a:solidFill>
              </a:rPr>
              <a:t>European Commission (2013): EU energy, transport and GHG emissions  - Trends to 2050 Reference Scenario 2013. Online:</a:t>
            </a:r>
            <a:r>
              <a:rPr lang="en-US" dirty="0" smtClean="0">
                <a:solidFill>
                  <a:schemeClr val="accent1"/>
                </a:solidFill>
              </a:rPr>
              <a:t> </a:t>
            </a:r>
            <a:r>
              <a:rPr lang="en-US" sz="1800" spc="60" dirty="0">
                <a:solidFill>
                  <a:schemeClr val="accent1"/>
                </a:solidFill>
                <a:hlinkClick r:id="rId4"/>
              </a:rPr>
              <a:t>http://ec.europa.eu/transport/media/publications/doc/trends-to-2050-update-2013.pdf</a:t>
            </a:r>
            <a:r>
              <a:rPr lang="en-US" sz="1800" spc="60" dirty="0">
                <a:solidFill>
                  <a:schemeClr val="accent1"/>
                </a:solidFill>
              </a:rPr>
              <a:t>   </a:t>
            </a:r>
          </a:p>
          <a:p>
            <a:pPr>
              <a:defRPr/>
            </a:pPr>
            <a:r>
              <a:rPr lang="en-US" sz="2500" dirty="0" smtClean="0">
                <a:solidFill>
                  <a:schemeClr val="accent1"/>
                </a:solidFill>
              </a:rPr>
              <a:t>International </a:t>
            </a:r>
            <a:r>
              <a:rPr lang="en-US" sz="2500" dirty="0">
                <a:solidFill>
                  <a:schemeClr val="accent1"/>
                </a:solidFill>
              </a:rPr>
              <a:t>Transport Forum/ OECD (2015): ITF Transport Outlook 2015. Online</a:t>
            </a:r>
            <a:r>
              <a:rPr lang="en-US" dirty="0" smtClean="0">
                <a:solidFill>
                  <a:schemeClr val="accent1"/>
                </a:solidFill>
              </a:rPr>
              <a:t>: </a:t>
            </a:r>
            <a:r>
              <a:rPr lang="en-US" sz="1800" spc="60" dirty="0">
                <a:solidFill>
                  <a:schemeClr val="accent1"/>
                </a:solidFill>
                <a:hlinkClick r:id="rId5"/>
              </a:rPr>
              <a:t>http://www.oecd-ilibrary.org/docserver/download/7414021e.pdf?expires=1457012730&amp;id=id&amp;accname=ocid56027859&amp;checksum=F3F96F396835D30F46A01AD6921DC83C</a:t>
            </a:r>
            <a:r>
              <a:rPr lang="en-US" sz="1800" spc="60" dirty="0">
                <a:solidFill>
                  <a:schemeClr val="accent1"/>
                </a:solidFill>
              </a:rPr>
              <a:t> </a:t>
            </a:r>
          </a:p>
          <a:p>
            <a:pPr>
              <a:defRPr/>
            </a:pPr>
            <a:r>
              <a:rPr lang="de-DE" sz="2500" dirty="0">
                <a:solidFill>
                  <a:schemeClr val="accent1"/>
                </a:solidFill>
              </a:rPr>
              <a:t>Europe Container Terminals (2011): The future of freight transport – ECT‘s vision on sustainable and reliable European transport. Online</a:t>
            </a:r>
            <a:r>
              <a:rPr lang="de-DE" dirty="0" smtClean="0">
                <a:solidFill>
                  <a:schemeClr val="accent1"/>
                </a:solidFill>
              </a:rPr>
              <a:t>: </a:t>
            </a:r>
            <a:r>
              <a:rPr lang="en-US" sz="1800" spc="60" dirty="0">
                <a:solidFill>
                  <a:schemeClr val="accent1"/>
                </a:solidFill>
                <a:hlinkClick r:id="rId6"/>
              </a:rPr>
              <a:t>http://www.informatie.binnenvaart.nl/documenten/doc_view/158-the-future-of-freight-transport-ect-s-vision-on-sustainable-and-reliable-european-transport</a:t>
            </a:r>
            <a:r>
              <a:rPr lang="en-US" sz="1800" spc="60" dirty="0">
                <a:solidFill>
                  <a:schemeClr val="accent1"/>
                </a:solidFill>
              </a:rPr>
              <a:t> </a:t>
            </a:r>
            <a:endParaRPr lang="de-AT" sz="1800" spc="60" dirty="0">
              <a:solidFill>
                <a:schemeClr val="accent1"/>
              </a:solidFill>
            </a:endParaRPr>
          </a:p>
          <a:p>
            <a:r>
              <a:rPr lang="de-AT" sz="2500" dirty="0">
                <a:solidFill>
                  <a:schemeClr val="accent1"/>
                </a:solidFill>
              </a:rPr>
              <a:t>viadonau (2013): Manual on Danube Navigation</a:t>
            </a:r>
            <a:r>
              <a:rPr lang="de-DE" sz="2500" dirty="0">
                <a:solidFill>
                  <a:schemeClr val="accent1"/>
                </a:solidFill>
              </a:rPr>
              <a:t>, </a:t>
            </a:r>
            <a:r>
              <a:rPr lang="de-DE" sz="2500" dirty="0" smtClean="0">
                <a:solidFill>
                  <a:schemeClr val="accent1"/>
                </a:solidFill>
              </a:rPr>
              <a:t>Vienna</a:t>
            </a:r>
            <a:r>
              <a:rPr lang="de-DE" spc="60" dirty="0" smtClean="0">
                <a:solidFill>
                  <a:schemeClr val="accent1"/>
                </a:solidFill>
              </a:rPr>
              <a:t>. </a:t>
            </a:r>
            <a:r>
              <a:rPr lang="de-DE" sz="2500" dirty="0" smtClean="0">
                <a:solidFill>
                  <a:schemeClr val="accent1"/>
                </a:solidFill>
              </a:rPr>
              <a:t>Order</a:t>
            </a:r>
            <a:r>
              <a:rPr lang="de-DE" sz="2500" dirty="0">
                <a:solidFill>
                  <a:schemeClr val="accent1"/>
                </a:solidFill>
              </a:rPr>
              <a:t>:  </a:t>
            </a:r>
            <a:r>
              <a:rPr lang="de-DE" sz="1800" spc="60" dirty="0">
                <a:solidFill>
                  <a:schemeClr val="accent1"/>
                </a:solidFill>
                <a:hlinkClick r:id="rId7"/>
              </a:rPr>
              <a:t>http://www.viadonau.org/en/newsroom/publications/manual-on-danube-navigation/</a:t>
            </a:r>
            <a:r>
              <a:rPr lang="de-DE" sz="1800" spc="60" dirty="0">
                <a:solidFill>
                  <a:schemeClr val="accent1"/>
                </a:solidFill>
              </a:rPr>
              <a:t>  </a:t>
            </a:r>
          </a:p>
          <a:p>
            <a:r>
              <a:rPr lang="de-AT" sz="2500" dirty="0">
                <a:solidFill>
                  <a:schemeClr val="accent1"/>
                </a:solidFill>
              </a:rPr>
              <a:t>Stead D. (2006): Mid-term of the European Commission‘s 2001 Transport White Paper. Online: </a:t>
            </a:r>
            <a:r>
              <a:rPr lang="de-AT" sz="1800" spc="60" dirty="0">
                <a:solidFill>
                  <a:schemeClr val="accent1"/>
                </a:solidFill>
                <a:hlinkClick r:id="rId8"/>
              </a:rPr>
              <a:t>http://www.ejtir.tudelft.nl/issues/2006_04/pdf/2006_04_04.pdf p.367</a:t>
            </a:r>
            <a:r>
              <a:rPr lang="de-AT" sz="1800" spc="60" dirty="0">
                <a:solidFill>
                  <a:schemeClr val="accent1"/>
                </a:solidFill>
              </a:rPr>
              <a:t> </a:t>
            </a:r>
          </a:p>
          <a:p>
            <a:r>
              <a:rPr lang="de-AT" sz="2500" dirty="0">
                <a:solidFill>
                  <a:schemeClr val="accent1"/>
                </a:solidFill>
              </a:rPr>
              <a:t>Platform Synchromodalität. Homepage: </a:t>
            </a:r>
            <a:r>
              <a:rPr lang="de-AT" sz="1800" spc="60" dirty="0" smtClean="0">
                <a:solidFill>
                  <a:schemeClr val="accent1"/>
                </a:solidFill>
                <a:hlinkClick r:id="rId9"/>
              </a:rPr>
              <a:t>http</a:t>
            </a:r>
            <a:r>
              <a:rPr lang="de-AT" sz="1800" spc="60" dirty="0">
                <a:solidFill>
                  <a:schemeClr val="accent1"/>
                </a:solidFill>
                <a:hlinkClick r:id="rId9"/>
              </a:rPr>
              <a:t>://www.synchromodaliteit.nl/en/definition</a:t>
            </a:r>
            <a:r>
              <a:rPr lang="de-AT" sz="1800" spc="60" dirty="0" smtClean="0">
                <a:solidFill>
                  <a:schemeClr val="accent1"/>
                </a:solidFill>
                <a:hlinkClick r:id="rId9"/>
              </a:rPr>
              <a:t>/</a:t>
            </a:r>
            <a:endParaRPr lang="de-AT" sz="1800" spc="60" dirty="0" smtClean="0">
              <a:solidFill>
                <a:schemeClr val="accent1"/>
              </a:solidFill>
            </a:endParaRPr>
          </a:p>
          <a:p>
            <a:r>
              <a:rPr lang="en-US" sz="2500" dirty="0">
                <a:solidFill>
                  <a:schemeClr val="accent1"/>
                </a:solidFill>
              </a:rPr>
              <a:t>Tavasszy L.A./van Meijeren J. (2011): Modal Shift Target for freight transport above 300 km: an assessment, Bruxelles. online:</a:t>
            </a:r>
            <a:r>
              <a:rPr lang="en-US" dirty="0">
                <a:solidFill>
                  <a:schemeClr val="accent1"/>
                </a:solidFill>
              </a:rPr>
              <a:t> </a:t>
            </a:r>
            <a:r>
              <a:rPr lang="en-US" sz="1800" spc="60" dirty="0">
                <a:solidFill>
                  <a:schemeClr val="accent1"/>
                </a:solidFill>
                <a:hlinkClick r:id="rId10"/>
              </a:rPr>
              <a:t>https://www.acea.be/uploads/publications/SAG_17.pdf</a:t>
            </a:r>
            <a:r>
              <a:rPr lang="en-US" sz="1800" spc="60" dirty="0">
                <a:solidFill>
                  <a:schemeClr val="accent1"/>
                </a:solidFill>
              </a:rPr>
              <a:t> </a:t>
            </a:r>
          </a:p>
          <a:p>
            <a:r>
              <a:rPr lang="de-DE" sz="2500" dirty="0">
                <a:solidFill>
                  <a:schemeClr val="accent1"/>
                </a:solidFill>
              </a:rPr>
              <a:t>Viadonau (2014): Annual Report on Danube Navigation in Austria. </a:t>
            </a:r>
            <a:r>
              <a:rPr lang="de-DE" sz="1800" spc="60" dirty="0">
                <a:solidFill>
                  <a:schemeClr val="accent1"/>
                </a:solidFill>
                <a:hlinkClick r:id="rId11"/>
              </a:rPr>
              <a:t>http://www.rewway.at/en/teaching-materials/annual-report-danube-navigation-austria-2014/</a:t>
            </a:r>
            <a:r>
              <a:rPr lang="de-DE" sz="1800" spc="60" dirty="0">
                <a:solidFill>
                  <a:schemeClr val="accent1"/>
                </a:solidFill>
              </a:rPr>
              <a:t>)  </a:t>
            </a:r>
            <a:endParaRPr lang="de-DE" sz="1800" spc="60" dirty="0" smtClean="0">
              <a:solidFill>
                <a:schemeClr val="accent1"/>
              </a:solidFill>
            </a:endParaRPr>
          </a:p>
          <a:p>
            <a:r>
              <a:rPr lang="de-DE" sz="2800" dirty="0">
                <a:solidFill>
                  <a:schemeClr val="accent1"/>
                </a:solidFill>
              </a:rPr>
              <a:t>Ham P. (2012): European Gateway Services. Online: </a:t>
            </a:r>
            <a:r>
              <a:rPr lang="de-DE" sz="1800" dirty="0">
                <a:solidFill>
                  <a:schemeClr val="accent1"/>
                </a:solidFill>
                <a:hlinkClick r:id="rId12"/>
              </a:rPr>
              <a:t>http://www.intermodal-events.com/files/inland_navigation_paul_ham.pdf</a:t>
            </a:r>
            <a:r>
              <a:rPr lang="de-DE" sz="1800" dirty="0">
                <a:solidFill>
                  <a:schemeClr val="accent1"/>
                </a:solidFill>
              </a:rPr>
              <a:t> </a:t>
            </a:r>
          </a:p>
          <a:p>
            <a:endParaRPr lang="de-DE" sz="1800" spc="60" dirty="0">
              <a:solidFill>
                <a:schemeClr val="accent1"/>
              </a:solidFill>
            </a:endParaRPr>
          </a:p>
          <a:p>
            <a:endParaRPr lang="en-US" sz="1300" spc="60" dirty="0" smtClean="0">
              <a:solidFill>
                <a:schemeClr val="accent1"/>
              </a:solidFill>
            </a:endParaRPr>
          </a:p>
          <a:p>
            <a:pPr marL="0" indent="0">
              <a:buNone/>
            </a:pPr>
            <a:endParaRPr lang="en-US" dirty="0">
              <a:solidFill>
                <a:schemeClr val="accent1"/>
              </a:solidFill>
            </a:endParaRPr>
          </a:p>
        </p:txBody>
      </p:sp>
      <p:sp>
        <p:nvSpPr>
          <p:cNvPr id="4" name="Date Placeholder 3"/>
          <p:cNvSpPr>
            <a:spLocks noGrp="1"/>
          </p:cNvSpPr>
          <p:nvPr>
            <p:ph type="dt" sz="half" idx="10"/>
          </p:nvPr>
        </p:nvSpPr>
        <p:spPr/>
        <p:txBody>
          <a:bodyPr/>
          <a:lstStyle/>
          <a:p>
            <a:fld id="{FA63B1C2-5785-4888-A15E-88B75B515A71}" type="datetime6">
              <a:rPr lang="en-GB" smtClean="0">
                <a:solidFill>
                  <a:prstClr val="white"/>
                </a:solidFill>
              </a:rPr>
              <a:t>March 16</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Tree>
    <p:extLst>
      <p:ext uri="{BB962C8B-B14F-4D97-AF65-F5344CB8AC3E}">
        <p14:creationId xmlns:p14="http://schemas.microsoft.com/office/powerpoint/2010/main" val="3326525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fontScale="70000" lnSpcReduction="20000"/>
          </a:bodyPr>
          <a:lstStyle/>
          <a:p>
            <a:r>
              <a:rPr lang="de-DE" sz="1800" dirty="0" smtClean="0">
                <a:solidFill>
                  <a:schemeClr val="accent1"/>
                </a:solidFill>
              </a:rPr>
              <a:t>Synchromodality. Online: </a:t>
            </a:r>
            <a:r>
              <a:rPr lang="en-US" sz="1300" spc="60" dirty="0" smtClean="0">
                <a:solidFill>
                  <a:schemeClr val="accent1"/>
                </a:solidFill>
                <a:hlinkClick r:id="rId3"/>
              </a:rPr>
              <a:t>https://www.youtube.com/watch?v=5ofhMxRRyec</a:t>
            </a:r>
            <a:r>
              <a:rPr lang="en-US" sz="1300" spc="60" dirty="0" smtClean="0">
                <a:solidFill>
                  <a:schemeClr val="accent1"/>
                </a:solidFill>
              </a:rPr>
              <a:t> </a:t>
            </a:r>
          </a:p>
          <a:p>
            <a:r>
              <a:rPr lang="de-DE" sz="1800" dirty="0" smtClean="0">
                <a:solidFill>
                  <a:schemeClr val="accent1"/>
                </a:solidFill>
              </a:rPr>
              <a:t>Synchromodality for the Netherlands. Online: </a:t>
            </a:r>
            <a:r>
              <a:rPr lang="en-US" sz="1300" dirty="0" smtClean="0">
                <a:solidFill>
                  <a:schemeClr val="accent1"/>
                </a:solidFill>
                <a:hlinkClick r:id="rId4"/>
              </a:rPr>
              <a:t>http://www.synchromodaliteit.nl/en/opportunities</a:t>
            </a:r>
            <a:r>
              <a:rPr lang="en-US" dirty="0" smtClean="0">
                <a:solidFill>
                  <a:schemeClr val="accent1"/>
                </a:solidFill>
                <a:hlinkClick r:id="rId4"/>
              </a:rPr>
              <a:t>/</a:t>
            </a:r>
            <a:r>
              <a:rPr lang="en-US" dirty="0" smtClean="0">
                <a:solidFill>
                  <a:schemeClr val="accent1"/>
                </a:solidFill>
              </a:rPr>
              <a:t> </a:t>
            </a:r>
          </a:p>
          <a:p>
            <a:r>
              <a:rPr lang="en-US" sz="1800" dirty="0" smtClean="0">
                <a:solidFill>
                  <a:schemeClr val="accent1"/>
                </a:solidFill>
              </a:rPr>
              <a:t>Rancuret K. (2009): Holland: Pioneers in global logistics – Leading European supply chain models. Online: </a:t>
            </a:r>
            <a:r>
              <a:rPr lang="en-US" sz="1300" dirty="0" smtClean="0">
                <a:solidFill>
                  <a:schemeClr val="accent1"/>
                </a:solidFill>
                <a:hlinkClick r:id="rId5"/>
              </a:rPr>
              <a:t>http</a:t>
            </a:r>
            <a:r>
              <a:rPr lang="en-US" sz="1300" dirty="0">
                <a:solidFill>
                  <a:schemeClr val="accent1"/>
                </a:solidFill>
                <a:hlinkClick r:id="rId5"/>
              </a:rPr>
              <a:t>://</a:t>
            </a:r>
            <a:r>
              <a:rPr lang="en-US" sz="1300" dirty="0" smtClean="0">
                <a:solidFill>
                  <a:schemeClr val="accent1"/>
                </a:solidFill>
                <a:hlinkClick r:id="rId5"/>
              </a:rPr>
              <a:t>www.digitimes.com.tw/tw/B2B/Seminar/Service/download/0519802260/0226DAF-05B.pdf</a:t>
            </a:r>
            <a:r>
              <a:rPr lang="en-US" sz="1300" dirty="0" smtClean="0">
                <a:solidFill>
                  <a:schemeClr val="accent1"/>
                </a:solidFill>
              </a:rPr>
              <a:t> </a:t>
            </a:r>
            <a:endParaRPr lang="en-US" sz="1300" dirty="0">
              <a:solidFill>
                <a:schemeClr val="accent1"/>
              </a:solidFill>
            </a:endParaRPr>
          </a:p>
          <a:p>
            <a:r>
              <a:rPr lang="en-US" sz="1800" dirty="0" smtClean="0">
                <a:solidFill>
                  <a:schemeClr val="accent1"/>
                </a:solidFill>
              </a:rPr>
              <a:t>Rossi S. (2012): Challenges of Co-modality in a collaborative environment. Online: </a:t>
            </a:r>
            <a:r>
              <a:rPr lang="en-US" sz="1300" dirty="0" smtClean="0">
                <a:solidFill>
                  <a:schemeClr val="accent1"/>
                </a:solidFill>
                <a:hlinkClick r:id="rId6"/>
              </a:rPr>
              <a:t>http</a:t>
            </a:r>
            <a:r>
              <a:rPr lang="en-US" sz="1300" dirty="0">
                <a:solidFill>
                  <a:schemeClr val="accent1"/>
                </a:solidFill>
                <a:hlinkClick r:id="rId6"/>
              </a:rPr>
              <a:t>://</a:t>
            </a:r>
            <a:r>
              <a:rPr lang="en-US" sz="1300" dirty="0" smtClean="0">
                <a:solidFill>
                  <a:schemeClr val="accent1"/>
                </a:solidFill>
                <a:hlinkClick r:id="rId6"/>
              </a:rPr>
              <a:t>www.co3-project.eu/wo3/wp-content/uploads/2011/12/CO3-D-2-3-Position-Paper-on-Co-modality_def.pdf</a:t>
            </a:r>
            <a:endParaRPr lang="en-US" sz="1300" dirty="0" smtClean="0">
              <a:solidFill>
                <a:schemeClr val="accent1"/>
              </a:solidFill>
            </a:endParaRPr>
          </a:p>
          <a:p>
            <a:r>
              <a:rPr lang="en-US" sz="1800" dirty="0" smtClean="0">
                <a:solidFill>
                  <a:schemeClr val="accent1"/>
                </a:solidFill>
              </a:rPr>
              <a:t>ECT (2016): Synchromodal transport. Online: </a:t>
            </a:r>
            <a:r>
              <a:rPr lang="en-US" sz="1300" dirty="0" smtClean="0">
                <a:solidFill>
                  <a:schemeClr val="accent1"/>
                </a:solidFill>
                <a:hlinkClick r:id="rId7"/>
              </a:rPr>
              <a:t>http</a:t>
            </a:r>
            <a:r>
              <a:rPr lang="en-US" sz="1300" dirty="0">
                <a:solidFill>
                  <a:schemeClr val="accent1"/>
                </a:solidFill>
                <a:hlinkClick r:id="rId7"/>
              </a:rPr>
              <a:t>://</a:t>
            </a:r>
            <a:r>
              <a:rPr lang="en-US" sz="1300" dirty="0" smtClean="0">
                <a:solidFill>
                  <a:schemeClr val="accent1"/>
                </a:solidFill>
                <a:hlinkClick r:id="rId7"/>
              </a:rPr>
              <a:t>www.europeangatewayservices.com/content/synchromodal-transport</a:t>
            </a:r>
            <a:r>
              <a:rPr lang="en-US" sz="1300" dirty="0" smtClean="0">
                <a:solidFill>
                  <a:schemeClr val="accent1"/>
                </a:solidFill>
              </a:rPr>
              <a:t> </a:t>
            </a:r>
          </a:p>
          <a:p>
            <a:pPr defTabSz="902970"/>
            <a:r>
              <a:rPr lang="en-US" sz="1800" dirty="0" smtClean="0">
                <a:solidFill>
                  <a:schemeClr val="accent1"/>
                </a:solidFill>
              </a:rPr>
              <a:t>Fraunhofer Institut (2008): Wirtschaftliche Rahmenbedingungen des Güterverkehrs – Studie zum Vergleich der Verkehrsträger im Rahmen des Logistikprozesses in Deutschland, Nürnberg. Online: </a:t>
            </a:r>
            <a:r>
              <a:rPr lang="en-US" sz="1300" dirty="0" smtClean="0">
                <a:solidFill>
                  <a:schemeClr val="accent1"/>
                </a:solidFill>
                <a:hlinkClick r:id="rId8"/>
              </a:rPr>
              <a:t>http</a:t>
            </a:r>
            <a:r>
              <a:rPr lang="en-US" sz="1300" dirty="0">
                <a:solidFill>
                  <a:schemeClr val="accent1"/>
                </a:solidFill>
                <a:hlinkClick r:id="rId8"/>
              </a:rPr>
              <a:t>://</a:t>
            </a:r>
            <a:r>
              <a:rPr lang="en-US" sz="1300" dirty="0" smtClean="0">
                <a:solidFill>
                  <a:schemeClr val="accent1"/>
                </a:solidFill>
                <a:hlinkClick r:id="rId8"/>
              </a:rPr>
              <a:t>www.scs.fraunhofer.de/content/dam/scs/de/dokumente/studien/Wirtschaftliche_Rahmenbedingungen_des_Gueterverkehrs.pdf</a:t>
            </a:r>
            <a:r>
              <a:rPr lang="en-US" sz="1300" dirty="0" smtClean="0">
                <a:solidFill>
                  <a:schemeClr val="accent1"/>
                </a:solidFill>
              </a:rPr>
              <a:t> </a:t>
            </a:r>
          </a:p>
          <a:p>
            <a:pPr defTabSz="902970"/>
            <a:r>
              <a:rPr lang="en-US" sz="1800" dirty="0">
                <a:solidFill>
                  <a:schemeClr val="accent1"/>
                </a:solidFill>
              </a:rPr>
              <a:t>Wirtschaftsblatt (2013): Schifffahrt: 85 % der Kapazitäten auf der Donau bleiben ungenutzt. Online</a:t>
            </a:r>
            <a:r>
              <a:rPr lang="en-US" sz="1400" dirty="0">
                <a:solidFill>
                  <a:schemeClr val="accent1"/>
                </a:solidFill>
              </a:rPr>
              <a:t>: </a:t>
            </a:r>
            <a:r>
              <a:rPr lang="en-US" sz="1400" dirty="0">
                <a:solidFill>
                  <a:schemeClr val="accent1"/>
                </a:solidFill>
                <a:hlinkClick r:id="rId9"/>
              </a:rPr>
              <a:t>http://wirtschaftsblatt.at/home/nachrichten/oesterreich/1425681/85-Prozent-der-Donau-bleiben-ungenutzt</a:t>
            </a:r>
            <a:r>
              <a:rPr lang="en-US" sz="1400" dirty="0">
                <a:solidFill>
                  <a:schemeClr val="accent1"/>
                </a:solidFill>
              </a:rPr>
              <a:t> </a:t>
            </a:r>
          </a:p>
          <a:p>
            <a:r>
              <a:rPr lang="en-US" sz="1800" dirty="0">
                <a:solidFill>
                  <a:schemeClr val="accent1"/>
                </a:solidFill>
              </a:rPr>
              <a:t>Physical Internet</a:t>
            </a:r>
            <a:r>
              <a:rPr lang="en-US" sz="1400" dirty="0">
                <a:solidFill>
                  <a:schemeClr val="accent1"/>
                </a:solidFill>
              </a:rPr>
              <a:t>: </a:t>
            </a:r>
            <a:r>
              <a:rPr lang="en-US" sz="1400" dirty="0">
                <a:solidFill>
                  <a:schemeClr val="accent1"/>
                </a:solidFill>
                <a:hlinkClick r:id="rId10"/>
              </a:rPr>
              <a:t>https://www.youtube.com/watch?v=lltcWVNrjl0</a:t>
            </a:r>
            <a:r>
              <a:rPr lang="en-US" sz="1400" dirty="0">
                <a:solidFill>
                  <a:schemeClr val="accent1"/>
                </a:solidFill>
              </a:rPr>
              <a:t>  </a:t>
            </a:r>
          </a:p>
          <a:p>
            <a:r>
              <a:rPr lang="en-US" sz="1800" dirty="0">
                <a:solidFill>
                  <a:schemeClr val="accent1"/>
                </a:solidFill>
              </a:rPr>
              <a:t>Montreuil B. (2012): Physical Internet Manifesto – transforming the way physical objects are moved, stored, realized, supplied and used, aiming towards greater efficiency and sustainability. Online: </a:t>
            </a:r>
            <a:r>
              <a:rPr lang="en-US" sz="1400" dirty="0">
                <a:solidFill>
                  <a:schemeClr val="accent1"/>
                </a:solidFill>
                <a:hlinkClick r:id="rId11"/>
              </a:rPr>
              <a:t>http://www.physicalinternetinitiative.org/Physical%20Internet%20Manifesto_ENG_Version%201.11.1%202012-11-28.pdf</a:t>
            </a:r>
            <a:r>
              <a:rPr lang="en-US" sz="1400" dirty="0">
                <a:solidFill>
                  <a:schemeClr val="accent1"/>
                </a:solidFill>
              </a:rPr>
              <a:t>  </a:t>
            </a:r>
          </a:p>
          <a:p>
            <a:r>
              <a:rPr lang="en-US" sz="1800" dirty="0">
                <a:solidFill>
                  <a:schemeClr val="accent1"/>
                </a:solidFill>
              </a:rPr>
              <a:t>Montreuil B. (2011): Towards a Physical Internet: Meeting the Global Logistics Sustainability Grand Challenge. Online: </a:t>
            </a:r>
            <a:r>
              <a:rPr lang="en-US" sz="1400" dirty="0">
                <a:solidFill>
                  <a:schemeClr val="accent1"/>
                </a:solidFill>
                <a:hlinkClick r:id="rId12"/>
              </a:rPr>
              <a:t>http://physicalinternetinitiative.org/Towards%20a%20Physical%20Internet%20-%20Document%20-%20Benoit%20Montreuil.pdf</a:t>
            </a:r>
            <a:endParaRPr lang="en-US" sz="1400" dirty="0">
              <a:solidFill>
                <a:schemeClr val="accent1"/>
              </a:solidFill>
            </a:endParaRPr>
          </a:p>
          <a:p>
            <a:r>
              <a:rPr lang="en-US" sz="1800" dirty="0">
                <a:solidFill>
                  <a:schemeClr val="accent1"/>
                </a:solidFill>
              </a:rPr>
              <a:t>Mervis J. (2014): The information highway gets physical – the Physical Internet would move goods the way its namesake moves data. Online: </a:t>
            </a:r>
            <a:r>
              <a:rPr lang="en-US" sz="1400" u="sng" dirty="0">
                <a:solidFill>
                  <a:schemeClr val="accent1"/>
                </a:solidFill>
              </a:rPr>
              <a:t>http://www.google.at/url?sa=t&amp;rct=j&amp;q=&amp;esrc=s&amp;source=web&amp;cd=1&amp;cad=rja&amp;uact=8&amp;ved=0ahUKEwieoYattZXLAhXFNpoKHZDTAiEQFggbMAA&amp;url=http%3A%2F%2Fwww.modulushca.eu%2Findex.php%2Fmodulushca-up-to-date%2Fpublications%3Fdownload%3D9%3Ascience-the-information-highway-gets-physical&amp;usg=AFQjCNGm-0CAjA_e0VR_2Nep0B97_2zfbQ      </a:t>
            </a:r>
          </a:p>
          <a:p>
            <a:r>
              <a:rPr lang="en-US" sz="1800" dirty="0">
                <a:solidFill>
                  <a:schemeClr val="accent1"/>
                </a:solidFill>
              </a:rPr>
              <a:t>Hamburg Port Authority (2013): REPORT – The Smart Port. Online</a:t>
            </a:r>
            <a:r>
              <a:rPr lang="en-US" sz="1400" dirty="0">
                <a:solidFill>
                  <a:schemeClr val="accent1"/>
                </a:solidFill>
              </a:rPr>
              <a:t>: </a:t>
            </a:r>
            <a:r>
              <a:rPr lang="en-US" sz="1400" dirty="0">
                <a:solidFill>
                  <a:schemeClr val="accent1"/>
                </a:solidFill>
                <a:hlinkClick r:id="rId13"/>
              </a:rPr>
              <a:t>http://www.hamburg-port-authority.de/en/press/Brochures-and-publications/Documents/HPA_AnnualReport_image2012.pdf</a:t>
            </a:r>
            <a:r>
              <a:rPr lang="en-US" sz="1400" dirty="0">
                <a:solidFill>
                  <a:schemeClr val="accent1"/>
                </a:solidFill>
              </a:rPr>
              <a:t>  </a:t>
            </a:r>
          </a:p>
          <a:p>
            <a:r>
              <a:rPr lang="en-US" sz="1800" dirty="0" smtClean="0">
                <a:solidFill>
                  <a:schemeClr val="accent1"/>
                </a:solidFill>
              </a:rPr>
              <a:t>Viadonau: </a:t>
            </a:r>
            <a:r>
              <a:rPr lang="en-US" sz="1800" dirty="0">
                <a:solidFill>
                  <a:schemeClr val="accent1"/>
                </a:solidFill>
              </a:rPr>
              <a:t>Donau River Information Services (DoRIS). Online</a:t>
            </a:r>
            <a:r>
              <a:rPr lang="en-US" sz="1400" dirty="0">
                <a:solidFill>
                  <a:schemeClr val="accent1"/>
                </a:solidFill>
              </a:rPr>
              <a:t>: </a:t>
            </a:r>
            <a:r>
              <a:rPr lang="en-US" sz="1400" dirty="0">
                <a:solidFill>
                  <a:schemeClr val="accent1"/>
                </a:solidFill>
                <a:hlinkClick r:id="rId14"/>
              </a:rPr>
              <a:t>http://www.doris.bmvit.gv.at/en/</a:t>
            </a:r>
            <a:r>
              <a:rPr lang="en-US" sz="1400" dirty="0">
                <a:solidFill>
                  <a:schemeClr val="accent1"/>
                </a:solidFill>
              </a:rPr>
              <a:t>  </a:t>
            </a:r>
          </a:p>
          <a:p>
            <a:pPr defTabSz="902970"/>
            <a:endParaRPr lang="en-US" sz="1300" dirty="0">
              <a:solidFill>
                <a:schemeClr val="accent1"/>
              </a:solidFill>
            </a:endParaRPr>
          </a:p>
        </p:txBody>
      </p:sp>
      <p:sp>
        <p:nvSpPr>
          <p:cNvPr id="4" name="Date Placeholder 3"/>
          <p:cNvSpPr>
            <a:spLocks noGrp="1"/>
          </p:cNvSpPr>
          <p:nvPr>
            <p:ph type="dt" sz="half" idx="10"/>
          </p:nvPr>
        </p:nvSpPr>
        <p:spPr/>
        <p:txBody>
          <a:bodyPr/>
          <a:lstStyle/>
          <a:p>
            <a:fld id="{C67C935B-3CA9-4F6F-8F89-B4C473A74FA2}"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Tree>
    <p:extLst>
      <p:ext uri="{BB962C8B-B14F-4D97-AF65-F5344CB8AC3E}">
        <p14:creationId xmlns:p14="http://schemas.microsoft.com/office/powerpoint/2010/main" val="4153141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Further Information</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r>
              <a:rPr lang="en-GB" sz="2000" b="1" dirty="0" smtClean="0">
                <a:solidFill>
                  <a:schemeClr val="accent1"/>
                </a:solidFill>
              </a:rPr>
              <a:t>We hope our set of slides has met your expectations!</a:t>
            </a:r>
          </a:p>
          <a:p>
            <a:pPr marL="0" indent="0">
              <a:buNone/>
            </a:pPr>
            <a:endParaRPr lang="en-GB" sz="2000" b="1" dirty="0" smtClean="0">
              <a:solidFill>
                <a:schemeClr val="accent1"/>
              </a:solidFill>
            </a:endParaRPr>
          </a:p>
          <a:p>
            <a:pPr marL="0" indent="0">
              <a:buNone/>
            </a:pPr>
            <a:r>
              <a:rPr lang="en-GB" sz="2000" b="1" dirty="0" smtClean="0">
                <a:solidFill>
                  <a:schemeClr val="accent1"/>
                </a:solidFill>
              </a:rPr>
              <a:t>         - you are free to use, adapt and share this slides and to use it for your lectures.</a:t>
            </a:r>
          </a:p>
          <a:p>
            <a:pPr marL="0" indent="0">
              <a:buNone/>
            </a:pPr>
            <a:endParaRPr lang="en-GB" sz="2000" b="1" dirty="0" smtClean="0">
              <a:solidFill>
                <a:schemeClr val="accent1"/>
              </a:solidFill>
            </a:endParaRPr>
          </a:p>
          <a:p>
            <a:pPr marL="0" indent="0">
              <a:buNone/>
            </a:pPr>
            <a:r>
              <a:rPr lang="en-GB" sz="2000" b="1" dirty="0" smtClean="0">
                <a:solidFill>
                  <a:schemeClr val="accent1"/>
                </a:solidFill>
              </a:rPr>
              <a:t>For questions and feedback please do not hesitate to contact us:</a:t>
            </a:r>
          </a:p>
          <a:p>
            <a:pPr marL="0" indent="0">
              <a:buNone/>
            </a:pPr>
            <a:r>
              <a:rPr lang="en-GB" sz="2000" b="1" dirty="0" smtClean="0">
                <a:solidFill>
                  <a:schemeClr val="accent1"/>
                </a:solidFill>
                <a:hlinkClick r:id="rId3"/>
              </a:rPr>
              <a:t>rewway@fh-steyr.at</a:t>
            </a:r>
            <a:endParaRPr lang="en-GB" sz="2000" b="1" dirty="0" smtClean="0">
              <a:solidFill>
                <a:schemeClr val="accent1"/>
              </a:solidFill>
            </a:endParaRPr>
          </a:p>
          <a:p>
            <a:pPr marL="0" indent="0">
              <a:buNone/>
            </a:pPr>
            <a:endParaRPr lang="en-GB" sz="2000" b="1" dirty="0" smtClean="0">
              <a:solidFill>
                <a:schemeClr val="accent1"/>
              </a:solidFill>
            </a:endParaRPr>
          </a:p>
          <a:p>
            <a:pPr marL="0" indent="0">
              <a:buNone/>
            </a:pPr>
            <a:r>
              <a:rPr lang="en-GB" sz="2000" b="1" dirty="0" smtClean="0">
                <a:solidFill>
                  <a:schemeClr val="accent1"/>
                </a:solidFill>
              </a:rPr>
              <a:t>Further set of slides are available at:</a:t>
            </a:r>
          </a:p>
          <a:p>
            <a:pPr marL="0" indent="0">
              <a:buNone/>
            </a:pPr>
            <a:endParaRPr lang="en-GB" sz="400" b="1" dirty="0" smtClean="0">
              <a:solidFill>
                <a:schemeClr val="accent1"/>
              </a:solidFill>
            </a:endParaRPr>
          </a:p>
          <a:p>
            <a:pPr marL="0" indent="0">
              <a:buNone/>
            </a:pPr>
            <a:r>
              <a:rPr lang="en-GB" sz="2000" dirty="0" smtClean="0">
                <a:solidFill>
                  <a:schemeClr val="accent1"/>
                </a:solidFill>
                <a:hlinkClick r:id="rId4"/>
              </a:rPr>
              <a:t>http://www.rewway.at/en/teaching-materials/bundles/</a:t>
            </a:r>
            <a:r>
              <a:rPr lang="en-GB" sz="2000" dirty="0" smtClean="0">
                <a:solidFill>
                  <a:schemeClr val="accent1"/>
                </a:solidFill>
              </a:rPr>
              <a:t> </a:t>
            </a:r>
          </a:p>
          <a:p>
            <a:pPr marL="0" indent="0">
              <a:buNone/>
            </a:pPr>
            <a:endParaRPr lang="en-GB" sz="2000" dirty="0" smtClean="0"/>
          </a:p>
          <a:p>
            <a:pPr marL="0" indent="0">
              <a:buNone/>
            </a:pPr>
            <a:r>
              <a:rPr lang="en-GB" sz="2000" b="1" dirty="0" smtClean="0">
                <a:solidFill>
                  <a:schemeClr val="accent1"/>
                </a:solidFill>
              </a:rPr>
              <a:t>Maybe you are interested to book a guest lecture or an excursion?</a:t>
            </a:r>
          </a:p>
          <a:p>
            <a:pPr marL="0" indent="0">
              <a:buNone/>
            </a:pPr>
            <a:r>
              <a:rPr lang="en-GB" sz="2000" dirty="0" smtClean="0">
                <a:solidFill>
                  <a:schemeClr val="accent1"/>
                </a:solidFill>
                <a:hlinkClick r:id="rId5"/>
              </a:rPr>
              <a:t>http://www.rewway.at/en/services/</a:t>
            </a:r>
            <a:r>
              <a:rPr lang="en-GB" sz="2000" dirty="0" smtClean="0">
                <a:solidFill>
                  <a:schemeClr val="accent1"/>
                </a:solidFill>
              </a:rPr>
              <a:t> </a:t>
            </a:r>
            <a:endParaRPr lang="en-GB" sz="2000"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t>32</a:t>
            </a:fld>
            <a:endParaRPr lang="de-AT" dirty="0"/>
          </a:p>
        </p:txBody>
      </p:sp>
      <p:pic>
        <p:nvPicPr>
          <p:cNvPr id="6" name="Grafik 9" descr="logistikumLogo.jpg"/>
          <p:cNvPicPr>
            <a:picLocks noChangeAspect="1"/>
          </p:cNvPicPr>
          <p:nvPr/>
        </p:nvPicPr>
        <p:blipFill>
          <a:blip r:embed="rId6" cstate="print"/>
          <a:stretch>
            <a:fillRect/>
          </a:stretch>
        </p:blipFill>
        <p:spPr>
          <a:xfrm>
            <a:off x="6949820" y="5805264"/>
            <a:ext cx="2160240" cy="790142"/>
          </a:xfrm>
          <a:prstGeom prst="rect">
            <a:avLst/>
          </a:prstGeom>
        </p:spPr>
      </p:pic>
      <p:pic>
        <p:nvPicPr>
          <p:cNvPr id="4" name="Picture 3"/>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315660"/>
            <a:ext cx="432048" cy="432048"/>
          </a:xfrm>
          <a:prstGeom prst="rect">
            <a:avLst/>
          </a:prstGeom>
        </p:spPr>
      </p:pic>
      <p:sp>
        <p:nvSpPr>
          <p:cNvPr id="7" name="Date Placeholder 6"/>
          <p:cNvSpPr>
            <a:spLocks noGrp="1"/>
          </p:cNvSpPr>
          <p:nvPr>
            <p:ph type="dt" sz="half" idx="10"/>
          </p:nvPr>
        </p:nvSpPr>
        <p:spPr/>
        <p:txBody>
          <a:bodyPr/>
          <a:lstStyle/>
          <a:p>
            <a:fld id="{4A0A303A-0176-4C9C-A8E9-AB897A6BDB03}"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1071541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Spheres of influence in freight transport</a:t>
            </a:r>
            <a:endParaRPr lang="en-US" dirty="0">
              <a:solidFill>
                <a:schemeClr val="accent1"/>
              </a:solidFill>
            </a:endParaRPr>
          </a:p>
        </p:txBody>
      </p:sp>
      <p:sp>
        <p:nvSpPr>
          <p:cNvPr id="8" name="Rounded Rectangle 7"/>
          <p:cNvSpPr/>
          <p:nvPr/>
        </p:nvSpPr>
        <p:spPr>
          <a:xfrm>
            <a:off x="179512" y="1811647"/>
            <a:ext cx="6048672" cy="3276088"/>
          </a:xfrm>
          <a:prstGeom prst="roundRect">
            <a:avLst/>
          </a:prstGeom>
          <a:solidFill>
            <a:schemeClr val="accent1">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7509218"/>
              </p:ext>
            </p:extLst>
          </p:nvPr>
        </p:nvGraphicFramePr>
        <p:xfrm>
          <a:off x="593558" y="2268543"/>
          <a:ext cx="52205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A913158E-B566-4089-83F2-C47E65AFF73D}"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9" name="TextBox 8"/>
          <p:cNvSpPr txBox="1"/>
          <p:nvPr/>
        </p:nvSpPr>
        <p:spPr>
          <a:xfrm>
            <a:off x="539552" y="1835145"/>
            <a:ext cx="5328592" cy="400110"/>
          </a:xfrm>
          <a:prstGeom prst="rect">
            <a:avLst/>
          </a:prstGeom>
          <a:noFill/>
        </p:spPr>
        <p:txBody>
          <a:bodyPr wrap="square" rtlCol="0">
            <a:spAutoFit/>
          </a:bodyPr>
          <a:lstStyle/>
          <a:p>
            <a:pPr algn="ctr"/>
            <a:r>
              <a:rPr lang="en-US" sz="2000" b="1" dirty="0" smtClean="0"/>
              <a:t>Environment</a:t>
            </a:r>
            <a:r>
              <a:rPr lang="en-US" sz="2000" dirty="0" smtClean="0"/>
              <a:t>:</a:t>
            </a:r>
            <a:r>
              <a:rPr lang="en-US" dirty="0" smtClean="0"/>
              <a:t>  society  - economy - politics</a:t>
            </a:r>
            <a:endParaRPr lang="en-US" dirty="0"/>
          </a:p>
        </p:txBody>
      </p:sp>
      <p:grpSp>
        <p:nvGrpSpPr>
          <p:cNvPr id="43" name="Group 42"/>
          <p:cNvGrpSpPr/>
          <p:nvPr/>
        </p:nvGrpSpPr>
        <p:grpSpPr>
          <a:xfrm>
            <a:off x="1296116" y="5177168"/>
            <a:ext cx="3849000" cy="1324296"/>
            <a:chOff x="1296116" y="5177168"/>
            <a:chExt cx="3849000" cy="1324296"/>
          </a:xfrm>
        </p:grpSpPr>
        <p:sp>
          <p:nvSpPr>
            <p:cNvPr id="10" name="Down Arrow 9"/>
            <p:cNvSpPr/>
            <p:nvPr/>
          </p:nvSpPr>
          <p:spPr>
            <a:xfrm>
              <a:off x="2716560" y="5177168"/>
              <a:ext cx="1008112" cy="342185"/>
            </a:xfrm>
            <a:prstGeom prst="downArrow">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296116" y="5566783"/>
              <a:ext cx="3849000" cy="934681"/>
              <a:chOff x="1296116" y="5503903"/>
              <a:chExt cx="3849000" cy="934681"/>
            </a:xfrm>
          </p:grpSpPr>
          <p:grpSp>
            <p:nvGrpSpPr>
              <p:cNvPr id="14" name="Group 13"/>
              <p:cNvGrpSpPr/>
              <p:nvPr/>
            </p:nvGrpSpPr>
            <p:grpSpPr>
              <a:xfrm>
                <a:off x="1296116" y="5503903"/>
                <a:ext cx="3849000" cy="934681"/>
                <a:chOff x="2612" y="0"/>
                <a:chExt cx="2513423" cy="2664295"/>
              </a:xfrm>
            </p:grpSpPr>
            <p:sp>
              <p:nvSpPr>
                <p:cNvPr id="15" name="Rounded Rectangle 14"/>
                <p:cNvSpPr/>
                <p:nvPr/>
              </p:nvSpPr>
              <p:spPr>
                <a:xfrm>
                  <a:off x="2612" y="0"/>
                  <a:ext cx="2513423" cy="2664295"/>
                </a:xfrm>
                <a:prstGeom prst="roundRect">
                  <a:avLst>
                    <a:gd name="adj" fmla="val 10000"/>
                  </a:avLst>
                </a:prstGeom>
                <a:solidFill>
                  <a:schemeClr val="accent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612" y="0"/>
                  <a:ext cx="2513423" cy="799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t>Areas of tension</a:t>
                  </a:r>
                  <a:endParaRPr lang="en-US" sz="2000" b="1" kern="1200" noProof="0" dirty="0"/>
                </a:p>
              </p:txBody>
            </p:sp>
          </p:grpSp>
          <p:grpSp>
            <p:nvGrpSpPr>
              <p:cNvPr id="17" name="Group 16"/>
              <p:cNvGrpSpPr/>
              <p:nvPr/>
            </p:nvGrpSpPr>
            <p:grpSpPr>
              <a:xfrm>
                <a:off x="1475657" y="5877272"/>
                <a:ext cx="1728192" cy="388131"/>
                <a:chOff x="253955" y="799353"/>
                <a:chExt cx="2010739" cy="388131"/>
              </a:xfrm>
            </p:grpSpPr>
            <p:sp>
              <p:nvSpPr>
                <p:cNvPr id="18" name="Rounded Rectangle 17"/>
                <p:cNvSpPr/>
                <p:nvPr/>
              </p:nvSpPr>
              <p:spPr>
                <a:xfrm>
                  <a:off x="253955" y="799353"/>
                  <a:ext cx="2010739" cy="38813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265323" y="810721"/>
                  <a:ext cx="1988003" cy="365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freight companies</a:t>
                  </a:r>
                  <a:endParaRPr lang="en-US" sz="1400" kern="1200" noProof="0" dirty="0"/>
                </a:p>
              </p:txBody>
            </p:sp>
          </p:grpSp>
          <p:grpSp>
            <p:nvGrpSpPr>
              <p:cNvPr id="23" name="Group 22"/>
              <p:cNvGrpSpPr/>
              <p:nvPr/>
            </p:nvGrpSpPr>
            <p:grpSpPr>
              <a:xfrm>
                <a:off x="3300265" y="5865904"/>
                <a:ext cx="1745208" cy="388131"/>
                <a:chOff x="234157" y="799353"/>
                <a:chExt cx="2030537" cy="388131"/>
              </a:xfrm>
            </p:grpSpPr>
            <p:sp>
              <p:nvSpPr>
                <p:cNvPr id="24" name="Rounded Rectangle 23"/>
                <p:cNvSpPr/>
                <p:nvPr/>
              </p:nvSpPr>
              <p:spPr>
                <a:xfrm>
                  <a:off x="253955" y="799353"/>
                  <a:ext cx="2010739" cy="38813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234157" y="810721"/>
                  <a:ext cx="1988003" cy="365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noProof="0" dirty="0" smtClean="0"/>
                    <a:t>customers</a:t>
                  </a:r>
                  <a:endParaRPr lang="en-US" sz="1400" kern="1200" noProof="0" dirty="0"/>
                </a:p>
              </p:txBody>
            </p:sp>
          </p:grpSp>
        </p:grpSp>
      </p:grpSp>
      <p:grpSp>
        <p:nvGrpSpPr>
          <p:cNvPr id="42" name="Group 41"/>
          <p:cNvGrpSpPr/>
          <p:nvPr/>
        </p:nvGrpSpPr>
        <p:grpSpPr>
          <a:xfrm>
            <a:off x="6372201" y="3170808"/>
            <a:ext cx="2526835" cy="1008112"/>
            <a:chOff x="6372201" y="3170808"/>
            <a:chExt cx="2526835" cy="1008112"/>
          </a:xfrm>
        </p:grpSpPr>
        <p:sp>
          <p:nvSpPr>
            <p:cNvPr id="26" name="Down Arrow 25"/>
            <p:cNvSpPr/>
            <p:nvPr/>
          </p:nvSpPr>
          <p:spPr>
            <a:xfrm rot="16200000">
              <a:off x="6039238" y="3503771"/>
              <a:ext cx="1008112" cy="342185"/>
            </a:xfrm>
            <a:prstGeom prst="downArrow">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888297" y="3379103"/>
              <a:ext cx="2010739" cy="591520"/>
              <a:chOff x="2955885" y="1695041"/>
              <a:chExt cx="2010739" cy="388131"/>
            </a:xfrm>
          </p:grpSpPr>
          <p:sp>
            <p:nvSpPr>
              <p:cNvPr id="40" name="Rounded Rectangle 39"/>
              <p:cNvSpPr/>
              <p:nvPr/>
            </p:nvSpPr>
            <p:spPr>
              <a:xfrm>
                <a:off x="2955885" y="1695041"/>
                <a:ext cx="2010739" cy="38813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2967253" y="1706409"/>
                <a:ext cx="1988003" cy="365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b="1" kern="1200" noProof="0" dirty="0" smtClean="0"/>
                  <a:t>Modal Split</a:t>
                </a:r>
                <a:endParaRPr lang="en-US" b="1" kern="1200" noProof="0" dirty="0"/>
              </a:p>
            </p:txBody>
          </p:sp>
        </p:grpSp>
      </p:grpSp>
    </p:spTree>
    <p:extLst>
      <p:ext uri="{BB962C8B-B14F-4D97-AF65-F5344CB8AC3E}">
        <p14:creationId xmlns:p14="http://schemas.microsoft.com/office/powerpoint/2010/main" val="376452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t>
            </a:r>
            <a:r>
              <a:rPr lang="en-US" dirty="0" smtClean="0">
                <a:solidFill>
                  <a:schemeClr val="accent1"/>
                </a:solidFill>
              </a:rPr>
              <a:t>egatrends influencing freight transport</a:t>
            </a:r>
            <a:endParaRPr lang="en-US" dirty="0">
              <a:solidFill>
                <a:schemeClr val="accent1"/>
              </a:solidFill>
            </a:endParaRPr>
          </a:p>
        </p:txBody>
      </p:sp>
      <p:sp>
        <p:nvSpPr>
          <p:cNvPr id="4" name="Date Placeholder 3"/>
          <p:cNvSpPr>
            <a:spLocks noGrp="1"/>
          </p:cNvSpPr>
          <p:nvPr>
            <p:ph type="dt" sz="half" idx="10"/>
          </p:nvPr>
        </p:nvSpPr>
        <p:spPr/>
        <p:txBody>
          <a:bodyPr/>
          <a:lstStyle/>
          <a:p>
            <a:fld id="{F0F44873-A72E-4526-9CEE-169A55A62B85}" type="datetime6">
              <a:rPr lang="en-GB" smtClean="0">
                <a:solidFill>
                  <a:prstClr val="white"/>
                </a:solidFill>
              </a:rPr>
              <a:t>March 16</a:t>
            </a:fld>
            <a:endParaRPr lang="de-AT" dirty="0">
              <a:solidFill>
                <a:prstClr val="white"/>
              </a:solidFill>
            </a:endParaRPr>
          </a:p>
        </p:txBody>
      </p:sp>
      <p:sp>
        <p:nvSpPr>
          <p:cNvPr id="12" name="Right Arrow Callout 11"/>
          <p:cNvSpPr/>
          <p:nvPr/>
        </p:nvSpPr>
        <p:spPr>
          <a:xfrm>
            <a:off x="323528" y="1772816"/>
            <a:ext cx="6583735" cy="4824536"/>
          </a:xfrm>
          <a:prstGeom prst="rightArrowCallout">
            <a:avLst>
              <a:gd name="adj1" fmla="val 23397"/>
              <a:gd name="adj2" fmla="val 26069"/>
              <a:gd name="adj3" fmla="val 28741"/>
              <a:gd name="adj4" fmla="val 72309"/>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graphicFrame>
        <p:nvGraphicFramePr>
          <p:cNvPr id="6" name="Diagram 5"/>
          <p:cNvGraphicFramePr/>
          <p:nvPr>
            <p:extLst>
              <p:ext uri="{D42A27DB-BD31-4B8C-83A1-F6EECF244321}">
                <p14:modId xmlns:p14="http://schemas.microsoft.com/office/powerpoint/2010/main" val="1785614380"/>
              </p:ext>
            </p:extLst>
          </p:nvPr>
        </p:nvGraphicFramePr>
        <p:xfrm>
          <a:off x="-756592" y="1880828"/>
          <a:ext cx="69847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020272" y="3309484"/>
            <a:ext cx="1944856" cy="1750951"/>
            <a:chOff x="3739779" y="795970"/>
            <a:chExt cx="1386604" cy="1364270"/>
          </a:xfrm>
        </p:grpSpPr>
        <p:sp>
          <p:nvSpPr>
            <p:cNvPr id="10" name="Oval 9"/>
            <p:cNvSpPr/>
            <p:nvPr/>
          </p:nvSpPr>
          <p:spPr>
            <a:xfrm>
              <a:off x="3739779" y="795970"/>
              <a:ext cx="1386604" cy="1364270"/>
            </a:xfrm>
            <a:prstGeom prst="ellipse">
              <a:avLst/>
            </a:prstGeom>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3942843" y="995763"/>
              <a:ext cx="980478" cy="964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2400" b="1" kern="1200" noProof="0" dirty="0" smtClean="0"/>
                <a:t>New transport concepts</a:t>
              </a:r>
              <a:endParaRPr lang="en-US" sz="2400" b="1" kern="1200" noProof="0" dirty="0"/>
            </a:p>
          </p:txBody>
        </p:sp>
      </p:grpSp>
    </p:spTree>
    <p:extLst>
      <p:ext uri="{BB962C8B-B14F-4D97-AF65-F5344CB8AC3E}">
        <p14:creationId xmlns:p14="http://schemas.microsoft.com/office/powerpoint/2010/main" val="66086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solidFill>
                  <a:schemeClr val="accent1"/>
                </a:solidFill>
              </a:rPr>
              <a:t>Freight Transport in Europe</a:t>
            </a:r>
            <a:endParaRPr lang="de-DE" sz="2800" dirty="0">
              <a:solidFill>
                <a:schemeClr val="accent1"/>
              </a:solidFill>
            </a:endParaRPr>
          </a:p>
        </p:txBody>
      </p:sp>
      <p:sp>
        <p:nvSpPr>
          <p:cNvPr id="4" name="Content Placeholder 3"/>
          <p:cNvSpPr>
            <a:spLocks noGrp="1"/>
          </p:cNvSpPr>
          <p:nvPr>
            <p:ph idx="1"/>
          </p:nvPr>
        </p:nvSpPr>
        <p:spPr>
          <a:xfrm>
            <a:off x="4572000" y="1806645"/>
            <a:ext cx="4248472" cy="4776192"/>
          </a:xfrm>
        </p:spPr>
        <p:txBody>
          <a:bodyPr>
            <a:normAutofit/>
          </a:bodyPr>
          <a:lstStyle/>
          <a:p>
            <a:pPr marL="95250" indent="0" defTabSz="889000">
              <a:lnSpc>
                <a:spcPct val="90000"/>
              </a:lnSpc>
              <a:spcBef>
                <a:spcPct val="0"/>
              </a:spcBef>
              <a:spcAft>
                <a:spcPct val="35000"/>
              </a:spcAft>
              <a:buNone/>
            </a:pPr>
            <a:r>
              <a:rPr lang="en-GB" b="1" dirty="0" smtClean="0">
                <a:solidFill>
                  <a:schemeClr val="accent1"/>
                </a:solidFill>
              </a:rPr>
              <a:t>2050</a:t>
            </a:r>
          </a:p>
          <a:p>
            <a:pPr marL="438150" indent="-342900" defTabSz="889000">
              <a:lnSpc>
                <a:spcPct val="90000"/>
              </a:lnSpc>
              <a:spcBef>
                <a:spcPct val="0"/>
              </a:spcBef>
              <a:spcAft>
                <a:spcPct val="35000"/>
              </a:spcAft>
            </a:pPr>
            <a:r>
              <a:rPr lang="en-GB" sz="2200" dirty="0" smtClean="0">
                <a:solidFill>
                  <a:schemeClr val="accent1"/>
                </a:solidFill>
              </a:rPr>
              <a:t>+ 57% total </a:t>
            </a:r>
            <a:r>
              <a:rPr lang="en-GB" sz="2200" dirty="0">
                <a:solidFill>
                  <a:schemeClr val="accent1"/>
                </a:solidFill>
              </a:rPr>
              <a:t>freight transport </a:t>
            </a:r>
            <a:r>
              <a:rPr lang="en-GB" sz="2200" dirty="0" smtClean="0">
                <a:solidFill>
                  <a:schemeClr val="accent1"/>
                </a:solidFill>
              </a:rPr>
              <a:t>activity</a:t>
            </a:r>
            <a:endParaRPr lang="en-GB" sz="2200" dirty="0">
              <a:solidFill>
                <a:schemeClr val="accent1"/>
              </a:solidFill>
            </a:endParaRPr>
          </a:p>
          <a:p>
            <a:pPr marL="438150" indent="-342900" defTabSz="889000">
              <a:lnSpc>
                <a:spcPct val="90000"/>
              </a:lnSpc>
              <a:spcBef>
                <a:spcPct val="0"/>
              </a:spcBef>
              <a:spcAft>
                <a:spcPct val="35000"/>
              </a:spcAft>
            </a:pPr>
            <a:r>
              <a:rPr lang="en-GB" sz="2200" dirty="0" smtClean="0">
                <a:solidFill>
                  <a:schemeClr val="accent1"/>
                </a:solidFill>
              </a:rPr>
              <a:t>+ 55% increase </a:t>
            </a:r>
            <a:r>
              <a:rPr lang="en-GB" sz="2200" dirty="0">
                <a:solidFill>
                  <a:schemeClr val="accent1"/>
                </a:solidFill>
              </a:rPr>
              <a:t>of truck transport </a:t>
            </a:r>
            <a:endParaRPr lang="en-GB" sz="2200" dirty="0" smtClean="0">
              <a:solidFill>
                <a:schemeClr val="accent1"/>
              </a:solidFill>
            </a:endParaRPr>
          </a:p>
          <a:p>
            <a:pPr marL="438150" indent="-342900" defTabSz="889000">
              <a:lnSpc>
                <a:spcPct val="90000"/>
              </a:lnSpc>
              <a:spcBef>
                <a:spcPct val="0"/>
              </a:spcBef>
              <a:spcAft>
                <a:spcPct val="35000"/>
              </a:spcAft>
            </a:pPr>
            <a:r>
              <a:rPr lang="en-GB" sz="2200" dirty="0">
                <a:solidFill>
                  <a:schemeClr val="accent1"/>
                </a:solidFill>
                <a:sym typeface="Wingdings" panose="05000000000000000000" pitchFamily="2" charset="2"/>
              </a:rPr>
              <a:t>bottle-necks in transport infrastructure</a:t>
            </a:r>
          </a:p>
          <a:p>
            <a:pPr marL="438150" indent="-342900" defTabSz="889000">
              <a:lnSpc>
                <a:spcPct val="90000"/>
              </a:lnSpc>
              <a:spcBef>
                <a:spcPct val="0"/>
              </a:spcBef>
              <a:spcAft>
                <a:spcPct val="35000"/>
              </a:spcAft>
            </a:pPr>
            <a:r>
              <a:rPr lang="en-GB" sz="2200" dirty="0" smtClean="0">
                <a:solidFill>
                  <a:schemeClr val="accent1"/>
                </a:solidFill>
              </a:rPr>
              <a:t>international </a:t>
            </a:r>
            <a:r>
              <a:rPr lang="en-GB" sz="2200" dirty="0">
                <a:solidFill>
                  <a:schemeClr val="accent1"/>
                </a:solidFill>
              </a:rPr>
              <a:t>freight will increase </a:t>
            </a:r>
            <a:r>
              <a:rPr lang="en-GB" sz="2200" dirty="0">
                <a:solidFill>
                  <a:schemeClr val="accent1"/>
                </a:solidFill>
                <a:sym typeface="Wingdings" panose="05000000000000000000" pitchFamily="2" charset="2"/>
              </a:rPr>
              <a:t> longer transport distances </a:t>
            </a:r>
            <a:endParaRPr lang="en-GB" sz="2200" dirty="0" smtClean="0">
              <a:solidFill>
                <a:schemeClr val="accent1"/>
              </a:solidFill>
              <a:sym typeface="Wingdings" panose="05000000000000000000" pitchFamily="2" charset="2"/>
            </a:endParaRPr>
          </a:p>
          <a:p>
            <a:pPr marL="438150" indent="-342900" defTabSz="889000">
              <a:lnSpc>
                <a:spcPct val="90000"/>
              </a:lnSpc>
              <a:spcBef>
                <a:spcPct val="0"/>
              </a:spcBef>
              <a:spcAft>
                <a:spcPct val="35000"/>
              </a:spcAft>
            </a:pPr>
            <a:r>
              <a:rPr lang="en-GB" sz="2200" dirty="0">
                <a:solidFill>
                  <a:schemeClr val="accent1"/>
                </a:solidFill>
                <a:sym typeface="Wingdings" panose="05000000000000000000" pitchFamily="2" charset="2"/>
              </a:rPr>
              <a:t>increase of energy costs</a:t>
            </a:r>
          </a:p>
          <a:p>
            <a:pPr marL="438150" indent="-342900" defTabSz="889000">
              <a:lnSpc>
                <a:spcPct val="90000"/>
              </a:lnSpc>
              <a:spcBef>
                <a:spcPct val="0"/>
              </a:spcBef>
              <a:spcAft>
                <a:spcPct val="35000"/>
              </a:spcAft>
            </a:pPr>
            <a:r>
              <a:rPr lang="en-GB" sz="2200" dirty="0" smtClean="0">
                <a:solidFill>
                  <a:schemeClr val="accent1"/>
                </a:solidFill>
                <a:sym typeface="Wingdings" panose="05000000000000000000" pitchFamily="2" charset="2"/>
              </a:rPr>
              <a:t>public and political pressure</a:t>
            </a:r>
          </a:p>
          <a:p>
            <a:pPr marL="95250" indent="0" defTabSz="889000">
              <a:lnSpc>
                <a:spcPct val="90000"/>
              </a:lnSpc>
              <a:spcBef>
                <a:spcPct val="0"/>
              </a:spcBef>
              <a:spcAft>
                <a:spcPct val="35000"/>
              </a:spcAft>
              <a:buNone/>
            </a:pPr>
            <a:endParaRPr lang="en-GB" sz="2200" dirty="0">
              <a:solidFill>
                <a:schemeClr val="accent1"/>
              </a:solidFill>
              <a:sym typeface="Wingdings" panose="05000000000000000000" pitchFamily="2" charset="2"/>
            </a:endParaRPr>
          </a:p>
          <a:p>
            <a:pPr marL="438150" indent="-342900" defTabSz="889000">
              <a:lnSpc>
                <a:spcPct val="90000"/>
              </a:lnSpc>
              <a:spcBef>
                <a:spcPct val="0"/>
              </a:spcBef>
              <a:spcAft>
                <a:spcPct val="35000"/>
              </a:spcAft>
            </a:pPr>
            <a:endParaRPr lang="en-GB" sz="2200" dirty="0" smtClean="0">
              <a:solidFill>
                <a:schemeClr val="accent1"/>
              </a:solidFill>
              <a:sym typeface="Wingdings" panose="05000000000000000000" pitchFamily="2" charset="2"/>
            </a:endParaRPr>
          </a:p>
          <a:p>
            <a:pPr marL="95250" indent="0" defTabSz="889000">
              <a:lnSpc>
                <a:spcPct val="90000"/>
              </a:lnSpc>
              <a:spcBef>
                <a:spcPct val="0"/>
              </a:spcBef>
              <a:spcAft>
                <a:spcPct val="35000"/>
              </a:spcAft>
              <a:buNone/>
            </a:pPr>
            <a:endParaRPr lang="de-DE" dirty="0">
              <a:solidFill>
                <a:schemeClr val="accent1"/>
              </a:solidFill>
            </a:endParaRPr>
          </a:p>
          <a:p>
            <a:pPr marL="95250" defTabSz="889000">
              <a:lnSpc>
                <a:spcPct val="90000"/>
              </a:lnSpc>
              <a:spcBef>
                <a:spcPct val="0"/>
              </a:spcBef>
              <a:spcAft>
                <a:spcPct val="35000"/>
              </a:spcAft>
            </a:pPr>
            <a:endParaRPr lang="de-DE" dirty="0">
              <a:solidFill>
                <a:schemeClr val="accent1"/>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lumMod val="65000"/>
                  </a:prstClr>
                </a:solidFill>
              </a:rPr>
              <a:pPr/>
              <a:t>6</a:t>
            </a:fld>
            <a:endParaRPr lang="de-AT" dirty="0">
              <a:solidFill>
                <a:prstClr val="white">
                  <a:lumMod val="65000"/>
                </a:prstClr>
              </a:solidFill>
            </a:endParaRPr>
          </a:p>
        </p:txBody>
      </p:sp>
      <p:graphicFrame>
        <p:nvGraphicFramePr>
          <p:cNvPr id="42" name="Chart 41"/>
          <p:cNvGraphicFramePr/>
          <p:nvPr>
            <p:extLst>
              <p:ext uri="{D42A27DB-BD31-4B8C-83A1-F6EECF244321}">
                <p14:modId xmlns:p14="http://schemas.microsoft.com/office/powerpoint/2010/main" val="2054141366"/>
              </p:ext>
            </p:extLst>
          </p:nvPr>
        </p:nvGraphicFramePr>
        <p:xfrm>
          <a:off x="0" y="2267620"/>
          <a:ext cx="4464496" cy="37084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872" y="5155451"/>
            <a:ext cx="1817948" cy="646331"/>
          </a:xfrm>
          <a:prstGeom prst="rect">
            <a:avLst/>
          </a:prstGeom>
          <a:noFill/>
        </p:spPr>
        <p:txBody>
          <a:bodyPr wrap="square" rtlCol="0">
            <a:spAutoFit/>
          </a:bodyPr>
          <a:lstStyle/>
          <a:p>
            <a:r>
              <a:rPr lang="en-GB" sz="1200" dirty="0" smtClean="0">
                <a:solidFill>
                  <a:srgbClr val="3C628F"/>
                </a:solidFill>
              </a:rPr>
              <a:t>*distribution of total transport on  different means of transport</a:t>
            </a:r>
            <a:endParaRPr lang="en-GB" sz="1200" dirty="0">
              <a:solidFill>
                <a:srgbClr val="3C628F"/>
              </a:solidFill>
            </a:endParaRPr>
          </a:p>
        </p:txBody>
      </p:sp>
      <p:sp>
        <p:nvSpPr>
          <p:cNvPr id="5" name="TextBox 4"/>
          <p:cNvSpPr txBox="1"/>
          <p:nvPr/>
        </p:nvSpPr>
        <p:spPr>
          <a:xfrm>
            <a:off x="2160452" y="5340116"/>
            <a:ext cx="1329324" cy="276999"/>
          </a:xfrm>
          <a:prstGeom prst="rect">
            <a:avLst/>
          </a:prstGeom>
          <a:noFill/>
        </p:spPr>
        <p:txBody>
          <a:bodyPr wrap="square" rtlCol="0">
            <a:spAutoFit/>
          </a:bodyPr>
          <a:lstStyle/>
          <a:p>
            <a:r>
              <a:rPr lang="de-AT" sz="1200" dirty="0" smtClean="0">
                <a:solidFill>
                  <a:schemeClr val="accent1"/>
                </a:solidFill>
              </a:rPr>
              <a:t>source: Eurostat</a:t>
            </a:r>
            <a:endParaRPr lang="de-AT" sz="1200" dirty="0">
              <a:solidFill>
                <a:schemeClr val="accent1"/>
              </a:solidFill>
            </a:endParaRPr>
          </a:p>
        </p:txBody>
      </p:sp>
      <p:sp>
        <p:nvSpPr>
          <p:cNvPr id="8" name="Right Arrow 7"/>
          <p:cNvSpPr/>
          <p:nvPr/>
        </p:nvSpPr>
        <p:spPr>
          <a:xfrm>
            <a:off x="3275856" y="3051819"/>
            <a:ext cx="1368152" cy="1728192"/>
          </a:xfrm>
          <a:prstGeom prst="rightArrow">
            <a:avLst/>
          </a:prstGeom>
          <a:solidFill>
            <a:schemeClr val="accent1">
              <a:alpha val="11000"/>
            </a:schemeClr>
          </a:solidFill>
          <a:ln>
            <a:solidFill>
              <a:schemeClr val="accent1">
                <a:shade val="50000"/>
                <a:alpha val="1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txBox="1">
            <a:spLocks/>
          </p:cNvSpPr>
          <p:nvPr/>
        </p:nvSpPr>
        <p:spPr>
          <a:xfrm>
            <a:off x="179512" y="1831933"/>
            <a:ext cx="4248472" cy="477619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95250" indent="0" defTabSz="889000">
              <a:lnSpc>
                <a:spcPct val="90000"/>
              </a:lnSpc>
              <a:spcBef>
                <a:spcPct val="0"/>
              </a:spcBef>
              <a:spcAft>
                <a:spcPct val="35000"/>
              </a:spcAft>
              <a:buFont typeface="Arial" pitchFamily="34" charset="0"/>
              <a:buNone/>
            </a:pPr>
            <a:r>
              <a:rPr lang="de-DE" b="1" dirty="0" smtClean="0">
                <a:solidFill>
                  <a:srgbClr val="3C628F"/>
                </a:solidFill>
              </a:rPr>
              <a:t>2013</a:t>
            </a:r>
            <a:endParaRPr lang="de-DE" dirty="0">
              <a:solidFill>
                <a:srgbClr val="3C628F"/>
              </a:solidFill>
            </a:endParaRPr>
          </a:p>
        </p:txBody>
      </p:sp>
      <p:sp>
        <p:nvSpPr>
          <p:cNvPr id="6" name="Date Placeholder 5"/>
          <p:cNvSpPr>
            <a:spLocks noGrp="1"/>
          </p:cNvSpPr>
          <p:nvPr>
            <p:ph type="dt" sz="half" idx="10"/>
          </p:nvPr>
        </p:nvSpPr>
        <p:spPr/>
        <p:txBody>
          <a:bodyPr/>
          <a:lstStyle/>
          <a:p>
            <a:fld id="{100C7EB4-5953-4CD9-9609-92D766235550}"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179304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D</a:t>
            </a:r>
            <a:r>
              <a:rPr lang="en-US" b="1" dirty="0" smtClean="0">
                <a:solidFill>
                  <a:schemeClr val="accent1"/>
                </a:solidFill>
              </a:rPr>
              <a:t>rivers for new transport concepts in freight transport</a:t>
            </a:r>
            <a:endParaRPr lang="en-US" b="1" dirty="0">
              <a:solidFill>
                <a:schemeClr val="accent1"/>
              </a:solidFill>
            </a:endParaRPr>
          </a:p>
        </p:txBody>
      </p:sp>
      <p:sp>
        <p:nvSpPr>
          <p:cNvPr id="5" name="Content Placeholder 4"/>
          <p:cNvSpPr>
            <a:spLocks noGrp="1"/>
          </p:cNvSpPr>
          <p:nvPr>
            <p:ph idx="1"/>
          </p:nvPr>
        </p:nvSpPr>
        <p:spPr/>
        <p:txBody>
          <a:bodyPr>
            <a:normAutofit fontScale="77500" lnSpcReduction="20000"/>
          </a:bodyPr>
          <a:lstStyle/>
          <a:p>
            <a:endParaRPr lang="de-AT" sz="500" dirty="0" smtClean="0">
              <a:solidFill>
                <a:schemeClr val="accent1"/>
              </a:solidFill>
            </a:endParaRPr>
          </a:p>
          <a:p>
            <a:pPr marL="0" indent="0">
              <a:buNone/>
            </a:pPr>
            <a:r>
              <a:rPr lang="en-GB" sz="3400" dirty="0" smtClean="0">
                <a:solidFill>
                  <a:schemeClr val="accent1"/>
                </a:solidFill>
              </a:rPr>
              <a:t>Efficient match of supply and demand</a:t>
            </a:r>
          </a:p>
          <a:p>
            <a:pPr lvl="1"/>
            <a:r>
              <a:rPr lang="en-GB" sz="2400" dirty="0" smtClean="0">
                <a:solidFill>
                  <a:schemeClr val="accent1"/>
                </a:solidFill>
              </a:rPr>
              <a:t>resources (CO</a:t>
            </a:r>
            <a:r>
              <a:rPr lang="en-GB" sz="2400" baseline="-25000" dirty="0" smtClean="0">
                <a:solidFill>
                  <a:schemeClr val="accent1"/>
                </a:solidFill>
              </a:rPr>
              <a:t>2 </a:t>
            </a:r>
            <a:r>
              <a:rPr lang="en-GB" sz="2400" dirty="0" smtClean="0">
                <a:solidFill>
                  <a:schemeClr val="accent1"/>
                </a:solidFill>
              </a:rPr>
              <a:t>, infrastructure)</a:t>
            </a:r>
          </a:p>
          <a:p>
            <a:pPr lvl="1"/>
            <a:r>
              <a:rPr lang="en-GB" sz="2400" dirty="0" smtClean="0">
                <a:solidFill>
                  <a:schemeClr val="accent1"/>
                </a:solidFill>
              </a:rPr>
              <a:t>higher transport costs = higher consumer price</a:t>
            </a:r>
          </a:p>
          <a:p>
            <a:pPr lvl="1"/>
            <a:endParaRPr lang="en-GB" sz="2100" dirty="0">
              <a:solidFill>
                <a:schemeClr val="accent1"/>
              </a:solidFill>
            </a:endParaRPr>
          </a:p>
          <a:p>
            <a:pPr marL="0" indent="0">
              <a:buNone/>
            </a:pPr>
            <a:r>
              <a:rPr lang="en-GB" sz="3400" dirty="0" smtClean="0">
                <a:solidFill>
                  <a:schemeClr val="accent1"/>
                </a:solidFill>
              </a:rPr>
              <a:t>Future developments</a:t>
            </a:r>
          </a:p>
          <a:p>
            <a:pPr lvl="1"/>
            <a:r>
              <a:rPr lang="en-GB" sz="2400" dirty="0">
                <a:solidFill>
                  <a:schemeClr val="accent1"/>
                </a:solidFill>
              </a:rPr>
              <a:t>i</a:t>
            </a:r>
            <a:r>
              <a:rPr lang="en-GB" sz="2400" dirty="0" smtClean="0">
                <a:solidFill>
                  <a:schemeClr val="accent1"/>
                </a:solidFill>
              </a:rPr>
              <a:t>ncreasing transport volume </a:t>
            </a:r>
            <a:r>
              <a:rPr lang="en-GB" sz="2400" dirty="0" smtClean="0">
                <a:solidFill>
                  <a:schemeClr val="accent1"/>
                </a:solidFill>
                <a:sym typeface="Wingdings" panose="05000000000000000000" pitchFamily="2" charset="2"/>
              </a:rPr>
              <a:t> bottle-necks in infrastructure </a:t>
            </a:r>
          </a:p>
          <a:p>
            <a:pPr lvl="1"/>
            <a:r>
              <a:rPr lang="en-GB" sz="2400" dirty="0" smtClean="0">
                <a:solidFill>
                  <a:schemeClr val="accent1"/>
                </a:solidFill>
              </a:rPr>
              <a:t>environment (society, economy, politics)</a:t>
            </a:r>
          </a:p>
          <a:p>
            <a:pPr lvl="1"/>
            <a:r>
              <a:rPr lang="en-GB" sz="2400" b="1" dirty="0">
                <a:solidFill>
                  <a:schemeClr val="accent1"/>
                </a:solidFill>
              </a:rPr>
              <a:t>i</a:t>
            </a:r>
            <a:r>
              <a:rPr lang="en-GB" sz="2400" b="1" dirty="0" smtClean="0">
                <a:solidFill>
                  <a:schemeClr val="accent1"/>
                </a:solidFill>
              </a:rPr>
              <a:t>mportance of technology</a:t>
            </a:r>
          </a:p>
          <a:p>
            <a:pPr lvl="1"/>
            <a:endParaRPr lang="de-AT" sz="2100" dirty="0">
              <a:solidFill>
                <a:schemeClr val="accent1"/>
              </a:solidFill>
            </a:endParaRPr>
          </a:p>
          <a:p>
            <a:pPr marL="0" indent="0">
              <a:buNone/>
            </a:pPr>
            <a:r>
              <a:rPr lang="en-GB" sz="3400" dirty="0" smtClean="0">
                <a:solidFill>
                  <a:schemeClr val="accent1"/>
                </a:solidFill>
              </a:rPr>
              <a:t>Transport - quality improvement and cost reduction by:</a:t>
            </a:r>
          </a:p>
          <a:p>
            <a:endParaRPr lang="en-GB" sz="500" dirty="0" smtClean="0">
              <a:solidFill>
                <a:schemeClr val="accent1"/>
              </a:solidFill>
            </a:endParaRPr>
          </a:p>
          <a:p>
            <a:pPr lvl="1"/>
            <a:r>
              <a:rPr lang="en-GB" sz="2400" dirty="0">
                <a:solidFill>
                  <a:schemeClr val="accent1"/>
                </a:solidFill>
              </a:rPr>
              <a:t>using modern communication and information technologies </a:t>
            </a:r>
          </a:p>
          <a:p>
            <a:pPr lvl="1"/>
            <a:r>
              <a:rPr lang="en-GB" sz="2400" dirty="0" smtClean="0">
                <a:solidFill>
                  <a:schemeClr val="accent1"/>
                </a:solidFill>
              </a:rPr>
              <a:t>efficient </a:t>
            </a:r>
            <a:r>
              <a:rPr lang="en-GB" sz="2400" dirty="0">
                <a:solidFill>
                  <a:schemeClr val="accent1"/>
                </a:solidFill>
              </a:rPr>
              <a:t>combination of transport modes/vehicles</a:t>
            </a:r>
          </a:p>
          <a:p>
            <a:pPr lvl="1"/>
            <a:r>
              <a:rPr lang="en-GB" sz="2400" dirty="0" smtClean="0">
                <a:solidFill>
                  <a:schemeClr val="accent1"/>
                </a:solidFill>
              </a:rPr>
              <a:t>optimized </a:t>
            </a:r>
            <a:r>
              <a:rPr lang="en-GB" sz="2400" dirty="0">
                <a:solidFill>
                  <a:schemeClr val="accent1"/>
                </a:solidFill>
              </a:rPr>
              <a:t>route-planning</a:t>
            </a:r>
          </a:p>
          <a:p>
            <a:pPr lvl="1"/>
            <a:r>
              <a:rPr lang="en-GB" sz="2400" dirty="0" smtClean="0">
                <a:solidFill>
                  <a:schemeClr val="accent1"/>
                </a:solidFill>
              </a:rPr>
              <a:t>bundling </a:t>
            </a:r>
            <a:r>
              <a:rPr lang="en-GB" sz="2400" dirty="0">
                <a:solidFill>
                  <a:schemeClr val="accent1"/>
                </a:solidFill>
              </a:rPr>
              <a:t>effects</a:t>
            </a:r>
          </a:p>
          <a:p>
            <a:pPr lvl="1"/>
            <a:r>
              <a:rPr lang="en-GB" sz="2400" b="1" dirty="0" smtClean="0">
                <a:solidFill>
                  <a:schemeClr val="accent1"/>
                </a:solidFill>
              </a:rPr>
              <a:t>combining </a:t>
            </a:r>
            <a:r>
              <a:rPr lang="en-GB" sz="2400" b="1" dirty="0">
                <a:solidFill>
                  <a:schemeClr val="accent1"/>
                </a:solidFill>
              </a:rPr>
              <a:t>different transport modes = multimodal transport</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
        <p:nvSpPr>
          <p:cNvPr id="2" name="Date Placeholder 1"/>
          <p:cNvSpPr>
            <a:spLocks noGrp="1"/>
          </p:cNvSpPr>
          <p:nvPr>
            <p:ph type="dt" sz="half" idx="10"/>
          </p:nvPr>
        </p:nvSpPr>
        <p:spPr/>
        <p:txBody>
          <a:bodyPr/>
          <a:lstStyle/>
          <a:p>
            <a:fld id="{F29E47FE-050C-44AD-9E1D-8144C9815CBA}" type="datetime6">
              <a:rPr lang="en-GB" smtClean="0">
                <a:solidFill>
                  <a:prstClr val="white"/>
                </a:solidFill>
              </a:rPr>
              <a:t>March 16</a:t>
            </a:fld>
            <a:endParaRPr lang="de-AT" dirty="0">
              <a:solidFill>
                <a:prstClr val="white"/>
              </a:solidFill>
            </a:endParaRPr>
          </a:p>
        </p:txBody>
      </p:sp>
    </p:spTree>
    <p:extLst>
      <p:ext uri="{BB962C8B-B14F-4D97-AF65-F5344CB8AC3E}">
        <p14:creationId xmlns:p14="http://schemas.microsoft.com/office/powerpoint/2010/main" val="340907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accent1"/>
                </a:solidFill>
              </a:rPr>
              <a:t>Agenda</a:t>
            </a:r>
            <a:br>
              <a:rPr lang="en-US" b="1" dirty="0" smtClean="0">
                <a:solidFill>
                  <a:schemeClr val="accent1"/>
                </a:solidFill>
              </a:rPr>
            </a:br>
            <a:r>
              <a:rPr lang="en-US" sz="2000" b="0" dirty="0">
                <a:solidFill>
                  <a:schemeClr val="accent1"/>
                </a:solidFill>
              </a:rPr>
              <a:t>Importance of innovative transport concepts </a:t>
            </a:r>
            <a:r>
              <a:rPr lang="en-US" sz="2000" b="0" dirty="0" smtClean="0">
                <a:solidFill>
                  <a:schemeClr val="accent1"/>
                </a:solidFill>
              </a:rPr>
              <a:t/>
            </a:r>
            <a:br>
              <a:rPr lang="en-US" sz="2000" b="0" dirty="0" smtClean="0">
                <a:solidFill>
                  <a:schemeClr val="accent1"/>
                </a:solidFill>
              </a:rPr>
            </a:br>
            <a:r>
              <a:rPr lang="en-US" sz="2000" b="0" dirty="0" smtClean="0">
                <a:solidFill>
                  <a:schemeClr val="accent1"/>
                </a:solidFill>
              </a:rPr>
              <a:t>for </a:t>
            </a:r>
            <a:r>
              <a:rPr lang="en-US" sz="2000" b="0" dirty="0">
                <a:solidFill>
                  <a:schemeClr val="accent1"/>
                </a:solidFill>
              </a:rPr>
              <a:t>inland navigation</a:t>
            </a:r>
            <a:endParaRPr lang="en-US" dirty="0">
              <a:solidFill>
                <a:schemeClr val="accent1"/>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4092642852"/>
              </p:ext>
            </p:extLst>
          </p:nvPr>
        </p:nvGraphicFramePr>
        <p:xfrm>
          <a:off x="1907704" y="1988840"/>
          <a:ext cx="53285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295C2FC7-467C-41B8-BBB4-BD0C8AB02CF0}" type="datetime6">
              <a:rPr lang="en-GB" smtClean="0">
                <a:solidFill>
                  <a:prstClr val="white"/>
                </a:solidFill>
              </a:rPr>
              <a:t>March 16</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Tree>
    <p:extLst>
      <p:ext uri="{BB962C8B-B14F-4D97-AF65-F5344CB8AC3E}">
        <p14:creationId xmlns:p14="http://schemas.microsoft.com/office/powerpoint/2010/main" val="224297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Chronological evolution of freight transport concepts</a:t>
            </a:r>
            <a:endParaRPr lang="en-US" dirty="0">
              <a:solidFill>
                <a:schemeClr val="accent1"/>
              </a:solidFill>
            </a:endParaRPr>
          </a:p>
        </p:txBody>
      </p:sp>
      <p:sp>
        <p:nvSpPr>
          <p:cNvPr id="4" name="Date Placeholder 3"/>
          <p:cNvSpPr>
            <a:spLocks noGrp="1"/>
          </p:cNvSpPr>
          <p:nvPr>
            <p:ph type="dt" sz="half" idx="10"/>
          </p:nvPr>
        </p:nvSpPr>
        <p:spPr/>
        <p:txBody>
          <a:bodyPr/>
          <a:lstStyle/>
          <a:p>
            <a:fld id="{E262192A-4D59-4E70-A70C-15C19021E392}" type="datetime6">
              <a:rPr lang="en-GB" smtClean="0">
                <a:solidFill>
                  <a:prstClr val="white"/>
                </a:solidFill>
              </a:rPr>
              <a:t>March 16</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cxnSp>
        <p:nvCxnSpPr>
          <p:cNvPr id="10" name="Straight Arrow Connector 9"/>
          <p:cNvCxnSpPr/>
          <p:nvPr/>
        </p:nvCxnSpPr>
        <p:spPr>
          <a:xfrm>
            <a:off x="4860032" y="4018361"/>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38489" y="4725144"/>
            <a:ext cx="337567"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651" t="40667" r="80037" b="15333"/>
          <a:stretch/>
        </p:blipFill>
        <p:spPr bwMode="auto">
          <a:xfrm>
            <a:off x="35495" y="1772816"/>
            <a:ext cx="482453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4572000" y="3140968"/>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85687" y="2894744"/>
            <a:ext cx="744262" cy="492447"/>
            <a:chOff x="5236413" y="3645024"/>
            <a:chExt cx="744262" cy="492447"/>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a:off x="4536505" y="2235802"/>
            <a:ext cx="3707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5057902" y="1953538"/>
            <a:ext cx="3085411" cy="379457"/>
            <a:chOff x="5057902" y="1953538"/>
            <a:chExt cx="3085411" cy="379457"/>
          </a:xfrm>
        </p:grpSpPr>
        <p:pic>
          <p:nvPicPr>
            <p:cNvPr id="3" name="Picture 2"/>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44"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grpSp>
        <p:nvGrpSpPr>
          <p:cNvPr id="33" name="Group 32"/>
          <p:cNvGrpSpPr/>
          <p:nvPr/>
        </p:nvGrpSpPr>
        <p:grpSpPr>
          <a:xfrm>
            <a:off x="5213362" y="3812067"/>
            <a:ext cx="3441052" cy="368844"/>
            <a:chOff x="5213362" y="3812067"/>
            <a:chExt cx="3441052" cy="368844"/>
          </a:xfrm>
        </p:grpSpPr>
        <p:pic>
          <p:nvPicPr>
            <p:cNvPr id="39" name="Picture 38"/>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213362" y="389602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feld 19"/>
            <p:cNvSpPr txBox="1"/>
            <p:nvPr/>
          </p:nvSpPr>
          <p:spPr>
            <a:xfrm>
              <a:off x="5950931" y="3899246"/>
              <a:ext cx="514734" cy="276999"/>
            </a:xfrm>
            <a:prstGeom prst="rect">
              <a:avLst/>
            </a:prstGeom>
            <a:noFill/>
          </p:spPr>
          <p:txBody>
            <a:bodyPr wrap="square" rtlCol="0">
              <a:spAutoFit/>
            </a:bodyPr>
            <a:lstStyle/>
            <a:p>
              <a:pPr algn="l"/>
              <a:r>
                <a:rPr lang="de-AT" sz="1200" b="1" dirty="0" smtClean="0"/>
                <a:t>+/-</a:t>
              </a:r>
              <a:endParaRPr lang="de-AT" sz="1200" b="1" dirty="0"/>
            </a:p>
          </p:txBody>
        </p:sp>
        <p:sp>
          <p:nvSpPr>
            <p:cNvPr id="41" name="Textfeld 19"/>
            <p:cNvSpPr txBox="1"/>
            <p:nvPr/>
          </p:nvSpPr>
          <p:spPr>
            <a:xfrm>
              <a:off x="7306643" y="3899246"/>
              <a:ext cx="514734" cy="276999"/>
            </a:xfrm>
            <a:prstGeom prst="rect">
              <a:avLst/>
            </a:prstGeom>
            <a:noFill/>
          </p:spPr>
          <p:txBody>
            <a:bodyPr wrap="square" rtlCol="0">
              <a:spAutoFit/>
            </a:bodyPr>
            <a:lstStyle/>
            <a:p>
              <a:pPr algn="l"/>
              <a:r>
                <a:rPr lang="de-AT" sz="1200" b="1" dirty="0" smtClean="0"/>
                <a:t>+/-</a:t>
              </a:r>
              <a:endParaRPr lang="de-AT" sz="1200" b="1" dirty="0"/>
            </a:p>
          </p:txBody>
        </p:sp>
        <p:pic>
          <p:nvPicPr>
            <p:cNvPr id="45" name="Picture 3"/>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69493" y="3896023"/>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32213" y="3812067"/>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9" name="Group 48"/>
          <p:cNvGrpSpPr/>
          <p:nvPr/>
        </p:nvGrpSpPr>
        <p:grpSpPr>
          <a:xfrm>
            <a:off x="5569003" y="4725144"/>
            <a:ext cx="3085411" cy="379457"/>
            <a:chOff x="5057902" y="1953538"/>
            <a:chExt cx="3085411" cy="379457"/>
          </a:xfrm>
        </p:grpSpPr>
        <p:pic>
          <p:nvPicPr>
            <p:cNvPr id="50" name="Picture 49"/>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54"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grpSp>
        <p:nvGrpSpPr>
          <p:cNvPr id="55" name="Group 54"/>
          <p:cNvGrpSpPr/>
          <p:nvPr/>
        </p:nvGrpSpPr>
        <p:grpSpPr>
          <a:xfrm>
            <a:off x="5918511" y="3114673"/>
            <a:ext cx="3085411" cy="379457"/>
            <a:chOff x="5057902" y="1953538"/>
            <a:chExt cx="3085411" cy="379457"/>
          </a:xfrm>
        </p:grpSpPr>
        <p:pic>
          <p:nvPicPr>
            <p:cNvPr id="56" name="Picture 55"/>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57902" y="2060848"/>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3"/>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11783" y="2060848"/>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4"/>
            <p:cNvPicPr>
              <a:picLocks noChangeAspect="1" noChangeArrowheads="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21112" y="1953538"/>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feld 19"/>
            <p:cNvSpPr txBox="1"/>
            <p:nvPr/>
          </p:nvSpPr>
          <p:spPr>
            <a:xfrm>
              <a:off x="5752511" y="2044686"/>
              <a:ext cx="350373" cy="276999"/>
            </a:xfrm>
            <a:prstGeom prst="rect">
              <a:avLst/>
            </a:prstGeom>
            <a:noFill/>
          </p:spPr>
          <p:txBody>
            <a:bodyPr wrap="square" rtlCol="0">
              <a:spAutoFit/>
            </a:bodyPr>
            <a:lstStyle/>
            <a:p>
              <a:pPr algn="l"/>
              <a:r>
                <a:rPr lang="de-AT" sz="1200" b="1" dirty="0" smtClean="0"/>
                <a:t>+</a:t>
              </a:r>
              <a:endParaRPr lang="de-AT" sz="1200" b="1" dirty="0"/>
            </a:p>
          </p:txBody>
        </p:sp>
        <p:sp>
          <p:nvSpPr>
            <p:cNvPr id="60" name="Textfeld 19"/>
            <p:cNvSpPr txBox="1"/>
            <p:nvPr/>
          </p:nvSpPr>
          <p:spPr>
            <a:xfrm>
              <a:off x="6906931" y="2055996"/>
              <a:ext cx="350373" cy="276999"/>
            </a:xfrm>
            <a:prstGeom prst="rect">
              <a:avLst/>
            </a:prstGeom>
            <a:noFill/>
          </p:spPr>
          <p:txBody>
            <a:bodyPr wrap="square" rtlCol="0">
              <a:spAutoFit/>
            </a:bodyPr>
            <a:lstStyle/>
            <a:p>
              <a:pPr algn="l"/>
              <a:r>
                <a:rPr lang="de-AT" sz="1200" b="1" dirty="0" smtClean="0"/>
                <a:t>+</a:t>
              </a:r>
              <a:endParaRPr lang="de-AT" sz="1200" b="1" dirty="0"/>
            </a:p>
          </p:txBody>
        </p:sp>
      </p:grpSp>
      <p:pic>
        <p:nvPicPr>
          <p:cNvPr id="1030" name="Picture 6" descr="C:\Program Files (x86)\Microsoft Office\MEDIA\CAGCAT10\j0234131.wmf"/>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990670" y="4909566"/>
            <a:ext cx="668252" cy="71059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7"/>
          <p:cNvGrpSpPr>
            <a:grpSpLocks/>
          </p:cNvGrpSpPr>
          <p:nvPr/>
        </p:nvGrpSpPr>
        <p:grpSpPr bwMode="auto">
          <a:xfrm>
            <a:off x="5665897" y="5158887"/>
            <a:ext cx="886553" cy="645538"/>
            <a:chOff x="1824" y="633"/>
            <a:chExt cx="2834" cy="2849"/>
          </a:xfrm>
          <a:solidFill>
            <a:schemeClr val="accent1"/>
          </a:solidFill>
        </p:grpSpPr>
        <p:sp>
          <p:nvSpPr>
            <p:cNvPr id="3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9929931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7034</Words>
  <Application>Microsoft Office PowerPoint</Application>
  <PresentationFormat>On-screen Show (4:3)</PresentationFormat>
  <Paragraphs>680</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Custom Design</vt:lpstr>
      <vt:lpstr>1_Clarity</vt:lpstr>
      <vt:lpstr>Importance of innovative transport concepts for inland navigation</vt:lpstr>
      <vt:lpstr>How to work with this learning material</vt:lpstr>
      <vt:lpstr>Agenda Importance of innovative transport concepts  for inland navigation</vt:lpstr>
      <vt:lpstr>Spheres of influence in freight transport</vt:lpstr>
      <vt:lpstr>Megatrends influencing freight transport</vt:lpstr>
      <vt:lpstr>Freight Transport in Europe</vt:lpstr>
      <vt:lpstr>Drivers for new transport concepts in freight transport</vt:lpstr>
      <vt:lpstr>Agenda Importance of innovative transport concepts  for inland navigation</vt:lpstr>
      <vt:lpstr>Chronological evolution of freight transport concepts</vt:lpstr>
      <vt:lpstr>Terminology</vt:lpstr>
      <vt:lpstr>Multimodal Transport</vt:lpstr>
      <vt:lpstr>Further developments of Multimodal Transport</vt:lpstr>
      <vt:lpstr>Promotion of  Combined Transport in Austria</vt:lpstr>
      <vt:lpstr>Inland navigation in multimodal transport</vt:lpstr>
      <vt:lpstr>Agenda Importance of innovative transport concepts  for inland navigation</vt:lpstr>
      <vt:lpstr>Concept of synchromodality</vt:lpstr>
      <vt:lpstr>Drivers  &amp; barriers</vt:lpstr>
      <vt:lpstr>Benefits</vt:lpstr>
      <vt:lpstr>Successful pilot in Netherlands</vt:lpstr>
      <vt:lpstr>Potential for inland navigation Synchromodality</vt:lpstr>
      <vt:lpstr>Agenda Importance of innovative transport concepts  for inland navigation</vt:lpstr>
      <vt:lpstr>What is the „Physical Internet“?!</vt:lpstr>
      <vt:lpstr>Definition  Physical Internet</vt:lpstr>
      <vt:lpstr>Why we need the Physical Internet</vt:lpstr>
      <vt:lpstr>Drivers towards the Physical Internet</vt:lpstr>
      <vt:lpstr>Potential barriers Physical Internet</vt:lpstr>
      <vt:lpstr>Pioneer: „smartPORT Logistics“  - Hamburg (Germany)</vt:lpstr>
      <vt:lpstr>Potential for inland navigation Physical Internet</vt:lpstr>
      <vt:lpstr>Conclusion Importance of innovative transport concepts  for inland navigation</vt:lpstr>
      <vt:lpstr>Sources</vt:lpstr>
      <vt:lpstr>Sources</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Haller Alexandra</cp:lastModifiedBy>
  <cp:revision>584</cp:revision>
  <cp:lastPrinted>2016-03-02T15:08:28Z</cp:lastPrinted>
  <dcterms:created xsi:type="dcterms:W3CDTF">2012-09-17T08:31:25Z</dcterms:created>
  <dcterms:modified xsi:type="dcterms:W3CDTF">2016-03-04T10:23:50Z</dcterms:modified>
</cp:coreProperties>
</file>